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4" r:id="rId9"/>
    <p:sldId id="265" r:id="rId10"/>
    <p:sldId id="266" r:id="rId11"/>
    <p:sldId id="310" r:id="rId12"/>
    <p:sldId id="267" r:id="rId13"/>
    <p:sldId id="268" r:id="rId14"/>
    <p:sldId id="269" r:id="rId15"/>
    <p:sldId id="272" r:id="rId16"/>
    <p:sldId id="273" r:id="rId17"/>
    <p:sldId id="274" r:id="rId18"/>
    <p:sldId id="275" r:id="rId19"/>
    <p:sldId id="276" r:id="rId20"/>
    <p:sldId id="277" r:id="rId21"/>
    <p:sldId id="311" r:id="rId22"/>
    <p:sldId id="312" r:id="rId23"/>
    <p:sldId id="314" r:id="rId24"/>
    <p:sldId id="286" r:id="rId25"/>
    <p:sldId id="283" r:id="rId26"/>
    <p:sldId id="285" r:id="rId27"/>
    <p:sldId id="288" r:id="rId28"/>
    <p:sldId id="287" r:id="rId29"/>
    <p:sldId id="291" r:id="rId30"/>
    <p:sldId id="290" r:id="rId31"/>
    <p:sldId id="319" r:id="rId32"/>
    <p:sldId id="315" r:id="rId33"/>
    <p:sldId id="316" r:id="rId34"/>
    <p:sldId id="317" r:id="rId35"/>
    <p:sldId id="318" r:id="rId36"/>
    <p:sldId id="294" r:id="rId37"/>
    <p:sldId id="298" r:id="rId38"/>
    <p:sldId id="293" r:id="rId39"/>
    <p:sldId id="320" r:id="rId40"/>
    <p:sldId id="321" r:id="rId41"/>
    <p:sldId id="322" r:id="rId42"/>
    <p:sldId id="309" r:id="rId43"/>
    <p:sldId id="306" r:id="rId44"/>
    <p:sldId id="307" r:id="rId45"/>
    <p:sldId id="308" r:id="rId46"/>
    <p:sldId id="30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an Sharma" initials="NS" lastIdx="1" clrIdx="0">
    <p:extLst>
      <p:ext uri="{19B8F6BF-5375-455C-9EA6-DF929625EA0E}">
        <p15:presenceInfo xmlns:p15="http://schemas.microsoft.com/office/powerpoint/2012/main" userId="S::naman.sharma@payu.in::8c941527-26b4-41f3-9855-01315d341c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8" d="100"/>
          <a:sy n="68" d="100"/>
        </p:scale>
        <p:origin x="8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1463143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t>10-06-2021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1658589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818871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1444429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1621839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26079389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252152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2960102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4072400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327996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210102-62A3-4654-9E96-F1A546331E98}" type="datetimeFigureOut">
              <a:rPr lang="en-IN" smtClean="0"/>
              <a:t>10-06-2021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298811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210102-62A3-4654-9E96-F1A546331E98}" type="datetimeFigureOut">
              <a:rPr lang="en-IN" smtClean="0"/>
              <a:t>10-06-2021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556160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210102-62A3-4654-9E96-F1A546331E98}" type="datetimeFigureOut">
              <a:rPr lang="en-IN" smtClean="0"/>
              <a:t>10-06-2021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073828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210102-62A3-4654-9E96-F1A546331E98}" type="datetimeFigureOut">
              <a:rPr lang="en-IN" smtClean="0"/>
              <a:t>10-06-2021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585070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210102-62A3-4654-9E96-F1A546331E98}" type="datetimeFigureOut">
              <a:rPr lang="en-IN" smtClean="0"/>
              <a:t>10-06-2021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25731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t>10-06-2021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192076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210102-62A3-4654-9E96-F1A546331E98}" type="datetimeFigureOut">
              <a:rPr lang="en-IN" smtClean="0"/>
              <a:t>10-06-2021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C9ABEFE-462E-4AF6-A230-DB4B9441DF98}" type="slidenum">
              <a:rPr lang="en-IN" smtClean="0"/>
              <a:t>‹#›</a:t>
            </a:fld>
            <a:endParaRPr lang="en-IN"/>
          </a:p>
        </p:txBody>
      </p:sp>
    </p:spTree>
    <p:extLst>
      <p:ext uri="{BB962C8B-B14F-4D97-AF65-F5344CB8AC3E}">
        <p14:creationId xmlns:p14="http://schemas.microsoft.com/office/powerpoint/2010/main" val="3375797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210102-62A3-4654-9E96-F1A546331E98}" type="datetimeFigureOut">
              <a:rPr lang="en-IN" smtClean="0"/>
              <a:t>10-06-2021</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9ABEFE-462E-4AF6-A230-DB4B9441DF98}" type="slidenum">
              <a:rPr lang="en-IN" smtClean="0"/>
              <a:t>‹#›</a:t>
            </a:fld>
            <a:endParaRPr lang="en-IN"/>
          </a:p>
        </p:txBody>
      </p:sp>
    </p:spTree>
    <p:extLst>
      <p:ext uri="{BB962C8B-B14F-4D97-AF65-F5344CB8AC3E}">
        <p14:creationId xmlns:p14="http://schemas.microsoft.com/office/powerpoint/2010/main" val="26691400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B4E89-2F10-42EF-A66C-BFF88FCDD8F2}"/>
              </a:ext>
            </a:extLst>
          </p:cNvPr>
          <p:cNvSpPr>
            <a:spLocks noGrp="1"/>
          </p:cNvSpPr>
          <p:nvPr>
            <p:ph type="ctrTitle"/>
          </p:nvPr>
        </p:nvSpPr>
        <p:spPr>
          <a:xfrm>
            <a:off x="1524000" y="2133601"/>
            <a:ext cx="9144001" cy="1277816"/>
          </a:xfrm>
        </p:spPr>
        <p:txBody>
          <a:bodyPr>
            <a:normAutofit fontScale="90000"/>
          </a:bodyPr>
          <a:lstStyle/>
          <a:p>
            <a:r>
              <a:rPr lang="en-IN" sz="4000" b="1" u="sng" dirty="0">
                <a:effectLst/>
                <a:latin typeface="Times New Roman" panose="02020603050405020304" pitchFamily="18" charset="0"/>
                <a:ea typeface="Calibri" panose="020F0502020204030204" pitchFamily="34" charset="0"/>
                <a:cs typeface="Times New Roman" panose="02020603050405020304" pitchFamily="18" charset="0"/>
              </a:rPr>
              <a:t>Micro Credit Defaulter Analysis </a:t>
            </a:r>
            <a:br>
              <a:rPr lang="en-IN" sz="18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0A123B28-ADBB-4EBB-9DCB-5E4C52933B44}"/>
              </a:ext>
            </a:extLst>
          </p:cNvPr>
          <p:cNvSpPr>
            <a:spLocks noGrp="1"/>
          </p:cNvSpPr>
          <p:nvPr>
            <p:ph type="subTitle" idx="1"/>
          </p:nvPr>
        </p:nvSpPr>
        <p:spPr>
          <a:xfrm>
            <a:off x="8440614" y="5092504"/>
            <a:ext cx="2227385" cy="956603"/>
          </a:xfrm>
        </p:spPr>
        <p:txBody>
          <a:bodyPr/>
          <a:lstStyle/>
          <a:p>
            <a:pPr algn="ct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Submitted by:</a:t>
            </a: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Naman Sharma</a:t>
            </a:r>
            <a:endParaRPr lang="en-IN" b="1" dirty="0"/>
          </a:p>
        </p:txBody>
      </p:sp>
      <p:pic>
        <p:nvPicPr>
          <p:cNvPr id="4" name="Picture 3">
            <a:extLst>
              <a:ext uri="{FF2B5EF4-FFF2-40B4-BE49-F238E27FC236}">
                <a16:creationId xmlns:a16="http://schemas.microsoft.com/office/drawing/2014/main" id="{213F8625-A36E-4B21-A291-7E35BCA92ED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68347" y="0"/>
            <a:ext cx="2929890" cy="2133600"/>
          </a:xfrm>
          <a:prstGeom prst="rect">
            <a:avLst/>
          </a:prstGeom>
          <a:noFill/>
          <a:ln>
            <a:noFill/>
          </a:ln>
        </p:spPr>
      </p:pic>
    </p:spTree>
    <p:extLst>
      <p:ext uri="{BB962C8B-B14F-4D97-AF65-F5344CB8AC3E}">
        <p14:creationId xmlns:p14="http://schemas.microsoft.com/office/powerpoint/2010/main" val="3308769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19FECA-30F7-4758-95E5-0B6FE90F653A}"/>
              </a:ext>
            </a:extLst>
          </p:cNvPr>
          <p:cNvPicPr>
            <a:picLocks noChangeAspect="1"/>
          </p:cNvPicPr>
          <p:nvPr/>
        </p:nvPicPr>
        <p:blipFill rotWithShape="1">
          <a:blip r:embed="rId2">
            <a:extLst>
              <a:ext uri="{28A0092B-C50C-407E-A947-70E740481C1C}">
                <a14:useLocalDpi xmlns:a14="http://schemas.microsoft.com/office/drawing/2010/main" val="0"/>
              </a:ext>
            </a:extLst>
          </a:blip>
          <a:srcRect l="7846" t="50000" r="9077" b="6440"/>
          <a:stretch/>
        </p:blipFill>
        <p:spPr>
          <a:xfrm>
            <a:off x="1842868" y="193430"/>
            <a:ext cx="10128740" cy="3235570"/>
          </a:xfrm>
          <a:prstGeom prst="rect">
            <a:avLst/>
          </a:prstGeom>
        </p:spPr>
      </p:pic>
      <p:pic>
        <p:nvPicPr>
          <p:cNvPr id="11" name="Picture 10">
            <a:extLst>
              <a:ext uri="{FF2B5EF4-FFF2-40B4-BE49-F238E27FC236}">
                <a16:creationId xmlns:a16="http://schemas.microsoft.com/office/drawing/2014/main" id="{DCCD830E-5004-448B-8492-BAE59C9CA70E}"/>
              </a:ext>
            </a:extLst>
          </p:cNvPr>
          <p:cNvPicPr>
            <a:picLocks noChangeAspect="1"/>
          </p:cNvPicPr>
          <p:nvPr/>
        </p:nvPicPr>
        <p:blipFill rotWithShape="1">
          <a:blip r:embed="rId3">
            <a:extLst>
              <a:ext uri="{28A0092B-C50C-407E-A947-70E740481C1C}">
                <a14:useLocalDpi xmlns:a14="http://schemas.microsoft.com/office/drawing/2010/main" val="0"/>
              </a:ext>
            </a:extLst>
          </a:blip>
          <a:srcRect l="7616" t="39995" r="9307" b="32505"/>
          <a:stretch/>
        </p:blipFill>
        <p:spPr>
          <a:xfrm>
            <a:off x="1842868" y="3671668"/>
            <a:ext cx="10128740" cy="1885071"/>
          </a:xfrm>
          <a:prstGeom prst="rect">
            <a:avLst/>
          </a:prstGeom>
        </p:spPr>
      </p:pic>
    </p:spTree>
    <p:extLst>
      <p:ext uri="{BB962C8B-B14F-4D97-AF65-F5344CB8AC3E}">
        <p14:creationId xmlns:p14="http://schemas.microsoft.com/office/powerpoint/2010/main" val="2055148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1C871B-89AA-4FBC-AD93-2DD4D1991FAE}"/>
              </a:ext>
            </a:extLst>
          </p:cNvPr>
          <p:cNvPicPr>
            <a:picLocks noChangeAspect="1"/>
          </p:cNvPicPr>
          <p:nvPr/>
        </p:nvPicPr>
        <p:blipFill rotWithShape="1">
          <a:blip r:embed="rId2">
            <a:extLst>
              <a:ext uri="{28A0092B-C50C-407E-A947-70E740481C1C}">
                <a14:useLocalDpi xmlns:a14="http://schemas.microsoft.com/office/drawing/2010/main" val="0"/>
              </a:ext>
            </a:extLst>
          </a:blip>
          <a:srcRect l="7961" t="28708" r="8616" b="10955"/>
          <a:stretch/>
        </p:blipFill>
        <p:spPr>
          <a:xfrm>
            <a:off x="1645921" y="407963"/>
            <a:ext cx="10170942" cy="4600135"/>
          </a:xfrm>
          <a:prstGeom prst="rect">
            <a:avLst/>
          </a:prstGeom>
        </p:spPr>
      </p:pic>
    </p:spTree>
    <p:extLst>
      <p:ext uri="{BB962C8B-B14F-4D97-AF65-F5344CB8AC3E}">
        <p14:creationId xmlns:p14="http://schemas.microsoft.com/office/powerpoint/2010/main" val="168523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2BECF-EFF7-4ECB-9167-6C6CD2962581}"/>
              </a:ext>
            </a:extLst>
          </p:cNvPr>
          <p:cNvSpPr>
            <a:spLocks noGrp="1"/>
          </p:cNvSpPr>
          <p:nvPr>
            <p:ph type="title"/>
          </p:nvPr>
        </p:nvSpPr>
        <p:spPr>
          <a:xfrm>
            <a:off x="1484311" y="126610"/>
            <a:ext cx="10018713" cy="815925"/>
          </a:xfrm>
        </p:spPr>
        <p:txBody>
          <a:bodyPr/>
          <a:lstStyle/>
          <a:p>
            <a:r>
              <a:rPr lang="en-IN" dirty="0"/>
              <a:t>Data Analysis &amp; Visualization</a:t>
            </a:r>
          </a:p>
        </p:txBody>
      </p:sp>
      <p:pic>
        <p:nvPicPr>
          <p:cNvPr id="7" name="Content Placeholder 6">
            <a:extLst>
              <a:ext uri="{FF2B5EF4-FFF2-40B4-BE49-F238E27FC236}">
                <a16:creationId xmlns:a16="http://schemas.microsoft.com/office/drawing/2014/main" id="{5C3F34ED-3339-4815-8EA4-2FFA1A1CCAE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141" t="20285" r="21741" b="70240"/>
          <a:stretch/>
        </p:blipFill>
        <p:spPr>
          <a:xfrm>
            <a:off x="3418449" y="942535"/>
            <a:ext cx="5838092" cy="815925"/>
          </a:xfrm>
        </p:spPr>
      </p:pic>
      <p:pic>
        <p:nvPicPr>
          <p:cNvPr id="16" name="Picture 15">
            <a:extLst>
              <a:ext uri="{FF2B5EF4-FFF2-40B4-BE49-F238E27FC236}">
                <a16:creationId xmlns:a16="http://schemas.microsoft.com/office/drawing/2014/main" id="{24CD7FFB-19F4-48DB-A041-A0D679CA9A71}"/>
              </a:ext>
            </a:extLst>
          </p:cNvPr>
          <p:cNvPicPr>
            <a:picLocks noChangeAspect="1"/>
          </p:cNvPicPr>
          <p:nvPr/>
        </p:nvPicPr>
        <p:blipFill>
          <a:blip r:embed="rId3"/>
          <a:stretch>
            <a:fillRect/>
          </a:stretch>
        </p:blipFill>
        <p:spPr>
          <a:xfrm>
            <a:off x="3418448" y="2139860"/>
            <a:ext cx="7652825" cy="2769765"/>
          </a:xfrm>
          <a:prstGeom prst="rect">
            <a:avLst/>
          </a:prstGeom>
        </p:spPr>
      </p:pic>
    </p:spTree>
    <p:extLst>
      <p:ext uri="{BB962C8B-B14F-4D97-AF65-F5344CB8AC3E}">
        <p14:creationId xmlns:p14="http://schemas.microsoft.com/office/powerpoint/2010/main" val="4177266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B6FFF4-4EFB-4BCD-9C95-68B808F12DB8}"/>
              </a:ext>
            </a:extLst>
          </p:cNvPr>
          <p:cNvPicPr>
            <a:picLocks noChangeAspect="1"/>
          </p:cNvPicPr>
          <p:nvPr/>
        </p:nvPicPr>
        <p:blipFill>
          <a:blip r:embed="rId2"/>
          <a:stretch>
            <a:fillRect/>
          </a:stretch>
        </p:blipFill>
        <p:spPr>
          <a:xfrm>
            <a:off x="2532184" y="421499"/>
            <a:ext cx="8060787" cy="2532716"/>
          </a:xfrm>
          <a:prstGeom prst="rect">
            <a:avLst/>
          </a:prstGeom>
        </p:spPr>
      </p:pic>
      <p:pic>
        <p:nvPicPr>
          <p:cNvPr id="4" name="Picture 3">
            <a:extLst>
              <a:ext uri="{FF2B5EF4-FFF2-40B4-BE49-F238E27FC236}">
                <a16:creationId xmlns:a16="http://schemas.microsoft.com/office/drawing/2014/main" id="{2947363B-516C-4A86-97B2-F1408A405E79}"/>
              </a:ext>
            </a:extLst>
          </p:cNvPr>
          <p:cNvPicPr>
            <a:picLocks noChangeAspect="1"/>
          </p:cNvPicPr>
          <p:nvPr/>
        </p:nvPicPr>
        <p:blipFill>
          <a:blip r:embed="rId3"/>
          <a:stretch>
            <a:fillRect/>
          </a:stretch>
        </p:blipFill>
        <p:spPr>
          <a:xfrm>
            <a:off x="2532185" y="3429000"/>
            <a:ext cx="8060786" cy="2532716"/>
          </a:xfrm>
          <a:prstGeom prst="rect">
            <a:avLst/>
          </a:prstGeom>
        </p:spPr>
      </p:pic>
    </p:spTree>
    <p:extLst>
      <p:ext uri="{BB962C8B-B14F-4D97-AF65-F5344CB8AC3E}">
        <p14:creationId xmlns:p14="http://schemas.microsoft.com/office/powerpoint/2010/main" val="1392013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7A4DA9-AC65-48E1-B332-915008C29C60}"/>
              </a:ext>
            </a:extLst>
          </p:cNvPr>
          <p:cNvPicPr>
            <a:picLocks noChangeAspect="1"/>
          </p:cNvPicPr>
          <p:nvPr/>
        </p:nvPicPr>
        <p:blipFill rotWithShape="1">
          <a:blip r:embed="rId2">
            <a:extLst>
              <a:ext uri="{28A0092B-C50C-407E-A947-70E740481C1C}">
                <a14:useLocalDpi xmlns:a14="http://schemas.microsoft.com/office/drawing/2010/main" val="0"/>
              </a:ext>
            </a:extLst>
          </a:blip>
          <a:srcRect l="33343" t="20094" r="29047" b="68474"/>
          <a:stretch/>
        </p:blipFill>
        <p:spPr>
          <a:xfrm>
            <a:off x="2336799" y="304912"/>
            <a:ext cx="7431315" cy="885260"/>
          </a:xfrm>
          <a:prstGeom prst="rect">
            <a:avLst/>
          </a:prstGeom>
        </p:spPr>
      </p:pic>
      <p:pic>
        <p:nvPicPr>
          <p:cNvPr id="1028" name="Picture 39">
            <a:extLst>
              <a:ext uri="{FF2B5EF4-FFF2-40B4-BE49-F238E27FC236}">
                <a16:creationId xmlns:a16="http://schemas.microsoft.com/office/drawing/2014/main" id="{81721AF5-0EDC-4E82-9562-FDDF61710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76" t="53793" r="8765" b="9557"/>
          <a:stretch>
            <a:fillRect/>
          </a:stretch>
        </p:blipFill>
        <p:spPr bwMode="auto">
          <a:xfrm>
            <a:off x="2336799" y="1519238"/>
            <a:ext cx="7431315" cy="190976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40">
            <a:extLst>
              <a:ext uri="{FF2B5EF4-FFF2-40B4-BE49-F238E27FC236}">
                <a16:creationId xmlns:a16="http://schemas.microsoft.com/office/drawing/2014/main" id="{BE9FE393-21A2-407A-8A01-1BC20870E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308" t="44334" r="8929" b="17833"/>
          <a:stretch>
            <a:fillRect/>
          </a:stretch>
        </p:blipFill>
        <p:spPr bwMode="auto">
          <a:xfrm>
            <a:off x="2336799" y="3886199"/>
            <a:ext cx="7431315" cy="20501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8BBFD65C-C8BB-4F9A-BF8E-3A8A51EC867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en-US"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5007291D-29F2-4B70-ADCD-80AEBAEAA03C}"/>
              </a:ext>
            </a:extLst>
          </p:cNvPr>
          <p:cNvSpPr>
            <a:spLocks noChangeArrowheads="1"/>
          </p:cNvSpPr>
          <p:nvPr/>
        </p:nvSpPr>
        <p:spPr bwMode="auto">
          <a:xfrm>
            <a:off x="1143000" y="1933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7" name="Rectangle 7">
            <a:extLst>
              <a:ext uri="{FF2B5EF4-FFF2-40B4-BE49-F238E27FC236}">
                <a16:creationId xmlns:a16="http://schemas.microsoft.com/office/drawing/2014/main" id="{7F7E11EF-C1B5-47E2-9FBE-D2747A5EDD7D}"/>
              </a:ext>
            </a:extLst>
          </p:cNvPr>
          <p:cNvSpPr>
            <a:spLocks noChangeArrowheads="1"/>
          </p:cNvSpPr>
          <p:nvPr/>
        </p:nvSpPr>
        <p:spPr bwMode="auto">
          <a:xfrm>
            <a:off x="0" y="3419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8" name="Rectangle 8">
            <a:extLst>
              <a:ext uri="{FF2B5EF4-FFF2-40B4-BE49-F238E27FC236}">
                <a16:creationId xmlns:a16="http://schemas.microsoft.com/office/drawing/2014/main" id="{EF9E9F8A-37F7-4B43-B3ED-639F6EB17D74}"/>
              </a:ext>
            </a:extLst>
          </p:cNvPr>
          <p:cNvSpPr>
            <a:spLocks noChangeArrowheads="1"/>
          </p:cNvSpPr>
          <p:nvPr/>
        </p:nvSpPr>
        <p:spPr bwMode="auto">
          <a:xfrm>
            <a:off x="0" y="5314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9">
            <a:extLst>
              <a:ext uri="{FF2B5EF4-FFF2-40B4-BE49-F238E27FC236}">
                <a16:creationId xmlns:a16="http://schemas.microsoft.com/office/drawing/2014/main" id="{7D1468D6-5D64-4B20-A3D5-310D952B8884}"/>
              </a:ext>
            </a:extLst>
          </p:cNvPr>
          <p:cNvSpPr>
            <a:spLocks noChangeArrowheads="1"/>
          </p:cNvSpPr>
          <p:nvPr/>
        </p:nvSpPr>
        <p:spPr bwMode="auto">
          <a:xfrm>
            <a:off x="0" y="72294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92447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6BEFC4-78D7-4B0D-8CA4-656CDBA7B8DD}"/>
              </a:ext>
            </a:extLst>
          </p:cNvPr>
          <p:cNvPicPr>
            <a:picLocks noChangeAspect="1"/>
          </p:cNvPicPr>
          <p:nvPr/>
        </p:nvPicPr>
        <p:blipFill>
          <a:blip r:embed="rId2"/>
          <a:stretch>
            <a:fillRect/>
          </a:stretch>
        </p:blipFill>
        <p:spPr>
          <a:xfrm>
            <a:off x="2481944" y="416351"/>
            <a:ext cx="7620000" cy="2312335"/>
          </a:xfrm>
          <a:prstGeom prst="rect">
            <a:avLst/>
          </a:prstGeom>
        </p:spPr>
      </p:pic>
      <p:pic>
        <p:nvPicPr>
          <p:cNvPr id="4" name="Picture 3">
            <a:extLst>
              <a:ext uri="{FF2B5EF4-FFF2-40B4-BE49-F238E27FC236}">
                <a16:creationId xmlns:a16="http://schemas.microsoft.com/office/drawing/2014/main" id="{74CDBB5E-4080-4492-81B0-98D5B267A057}"/>
              </a:ext>
            </a:extLst>
          </p:cNvPr>
          <p:cNvPicPr>
            <a:picLocks noChangeAspect="1"/>
          </p:cNvPicPr>
          <p:nvPr/>
        </p:nvPicPr>
        <p:blipFill>
          <a:blip r:embed="rId3"/>
          <a:stretch>
            <a:fillRect/>
          </a:stretch>
        </p:blipFill>
        <p:spPr>
          <a:xfrm>
            <a:off x="2481944" y="3428999"/>
            <a:ext cx="7620000" cy="2312335"/>
          </a:xfrm>
          <a:prstGeom prst="rect">
            <a:avLst/>
          </a:prstGeom>
        </p:spPr>
      </p:pic>
    </p:spTree>
    <p:extLst>
      <p:ext uri="{BB962C8B-B14F-4D97-AF65-F5344CB8AC3E}">
        <p14:creationId xmlns:p14="http://schemas.microsoft.com/office/powerpoint/2010/main" val="1383819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63ECDD-1C19-4EFA-9753-BD4A4842A9D4}"/>
              </a:ext>
            </a:extLst>
          </p:cNvPr>
          <p:cNvPicPr>
            <a:picLocks noChangeAspect="1"/>
          </p:cNvPicPr>
          <p:nvPr/>
        </p:nvPicPr>
        <p:blipFill rotWithShape="1">
          <a:blip r:embed="rId2">
            <a:extLst>
              <a:ext uri="{28A0092B-C50C-407E-A947-70E740481C1C}">
                <a14:useLocalDpi xmlns:a14="http://schemas.microsoft.com/office/drawing/2010/main" val="0"/>
              </a:ext>
            </a:extLst>
          </a:blip>
          <a:srcRect l="33461" t="30349" r="27423" b="57953"/>
          <a:stretch/>
        </p:blipFill>
        <p:spPr>
          <a:xfrm>
            <a:off x="2419643" y="351692"/>
            <a:ext cx="7751299" cy="984739"/>
          </a:xfrm>
          <a:prstGeom prst="rect">
            <a:avLst/>
          </a:prstGeom>
        </p:spPr>
      </p:pic>
      <p:pic>
        <p:nvPicPr>
          <p:cNvPr id="6" name="Picture 5">
            <a:extLst>
              <a:ext uri="{FF2B5EF4-FFF2-40B4-BE49-F238E27FC236}">
                <a16:creationId xmlns:a16="http://schemas.microsoft.com/office/drawing/2014/main" id="{3A8034AD-2CA1-4E79-B260-D5DEEA2E4F9D}"/>
              </a:ext>
            </a:extLst>
          </p:cNvPr>
          <p:cNvPicPr>
            <a:picLocks noChangeAspect="1"/>
          </p:cNvPicPr>
          <p:nvPr/>
        </p:nvPicPr>
        <p:blipFill rotWithShape="1">
          <a:blip r:embed="rId3"/>
          <a:srcRect l="18703" b="49520"/>
          <a:stretch/>
        </p:blipFill>
        <p:spPr>
          <a:xfrm>
            <a:off x="2419642" y="1730325"/>
            <a:ext cx="7751299" cy="4431323"/>
          </a:xfrm>
          <a:prstGeom prst="rect">
            <a:avLst/>
          </a:prstGeom>
        </p:spPr>
      </p:pic>
    </p:spTree>
    <p:extLst>
      <p:ext uri="{BB962C8B-B14F-4D97-AF65-F5344CB8AC3E}">
        <p14:creationId xmlns:p14="http://schemas.microsoft.com/office/powerpoint/2010/main" val="121376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D3E269-FBD9-4C76-800F-671BF4FDDE22}"/>
              </a:ext>
            </a:extLst>
          </p:cNvPr>
          <p:cNvPicPr>
            <a:picLocks noChangeAspect="1"/>
          </p:cNvPicPr>
          <p:nvPr/>
        </p:nvPicPr>
        <p:blipFill rotWithShape="1">
          <a:blip r:embed="rId2"/>
          <a:srcRect l="19417" t="50000" b="1538"/>
          <a:stretch/>
        </p:blipFill>
        <p:spPr>
          <a:xfrm>
            <a:off x="2739235" y="267287"/>
            <a:ext cx="7349385" cy="5894362"/>
          </a:xfrm>
          <a:prstGeom prst="rect">
            <a:avLst/>
          </a:prstGeom>
        </p:spPr>
      </p:pic>
    </p:spTree>
    <p:extLst>
      <p:ext uri="{BB962C8B-B14F-4D97-AF65-F5344CB8AC3E}">
        <p14:creationId xmlns:p14="http://schemas.microsoft.com/office/powerpoint/2010/main" val="404314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47">
            <a:extLst>
              <a:ext uri="{FF2B5EF4-FFF2-40B4-BE49-F238E27FC236}">
                <a16:creationId xmlns:a16="http://schemas.microsoft.com/office/drawing/2014/main" id="{481D8E0B-DA0A-46CD-B601-4974211DA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45" t="42857" r="8765" b="19606"/>
          <a:stretch>
            <a:fillRect/>
          </a:stretch>
        </p:blipFill>
        <p:spPr bwMode="auto">
          <a:xfrm>
            <a:off x="2293034" y="1141681"/>
            <a:ext cx="8074854" cy="187232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48">
            <a:extLst>
              <a:ext uri="{FF2B5EF4-FFF2-40B4-BE49-F238E27FC236}">
                <a16:creationId xmlns:a16="http://schemas.microsoft.com/office/drawing/2014/main" id="{C85AA0E5-2711-4524-A967-053459BA2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477" t="43153" r="8929" b="19901"/>
          <a:stretch>
            <a:fillRect/>
          </a:stretch>
        </p:blipFill>
        <p:spPr bwMode="auto">
          <a:xfrm>
            <a:off x="2283656" y="3099728"/>
            <a:ext cx="8074854" cy="16287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49">
            <a:extLst>
              <a:ext uri="{FF2B5EF4-FFF2-40B4-BE49-F238E27FC236}">
                <a16:creationId xmlns:a16="http://schemas.microsoft.com/office/drawing/2014/main" id="{D776E9A6-D35C-4828-863D-9DC18B150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7809" t="39015" r="8598" b="23448"/>
          <a:stretch>
            <a:fillRect/>
          </a:stretch>
        </p:blipFill>
        <p:spPr bwMode="auto">
          <a:xfrm>
            <a:off x="2283656" y="4814228"/>
            <a:ext cx="8084232" cy="185869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9571E698-9CBA-4461-96B9-124E7DC05DE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517741B7-8D2B-4DA3-9D9D-3AD80671F571}"/>
              </a:ext>
            </a:extLst>
          </p:cNvPr>
          <p:cNvSpPr>
            <a:spLocks noChangeArrowheads="1"/>
          </p:cNvSpPr>
          <p:nvPr/>
        </p:nvSpPr>
        <p:spPr bwMode="auto">
          <a:xfrm>
            <a:off x="0" y="20002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6">
            <a:extLst>
              <a:ext uri="{FF2B5EF4-FFF2-40B4-BE49-F238E27FC236}">
                <a16:creationId xmlns:a16="http://schemas.microsoft.com/office/drawing/2014/main" id="{16788FA0-B422-4B26-9765-E8E8AE61F16E}"/>
              </a:ext>
            </a:extLst>
          </p:cNvPr>
          <p:cNvSpPr>
            <a:spLocks noChangeArrowheads="1"/>
          </p:cNvSpPr>
          <p:nvPr/>
        </p:nvSpPr>
        <p:spPr bwMode="auto">
          <a:xfrm>
            <a:off x="0" y="39147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0E6B997E-FE14-46AB-95D8-57F6FE3B799B}"/>
              </a:ext>
            </a:extLst>
          </p:cNvPr>
          <p:cNvPicPr>
            <a:picLocks noChangeAspect="1"/>
          </p:cNvPicPr>
          <p:nvPr/>
        </p:nvPicPr>
        <p:blipFill rotWithShape="1">
          <a:blip r:embed="rId5">
            <a:extLst>
              <a:ext uri="{28A0092B-C50C-407E-A947-70E740481C1C}">
                <a14:useLocalDpi xmlns:a14="http://schemas.microsoft.com/office/drawing/2010/main" val="0"/>
              </a:ext>
            </a:extLst>
          </a:blip>
          <a:srcRect l="33923" t="21114" r="21539" b="66162"/>
          <a:stretch/>
        </p:blipFill>
        <p:spPr>
          <a:xfrm>
            <a:off x="2293034" y="185078"/>
            <a:ext cx="8074855" cy="771525"/>
          </a:xfrm>
          <a:prstGeom prst="rect">
            <a:avLst/>
          </a:prstGeom>
        </p:spPr>
      </p:pic>
    </p:spTree>
    <p:extLst>
      <p:ext uri="{BB962C8B-B14F-4D97-AF65-F5344CB8AC3E}">
        <p14:creationId xmlns:p14="http://schemas.microsoft.com/office/powerpoint/2010/main" val="1815830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4BC6C9-2A45-4DB6-B44F-9E1455B119A9}"/>
              </a:ext>
            </a:extLst>
          </p:cNvPr>
          <p:cNvPicPr>
            <a:picLocks noChangeAspect="1"/>
          </p:cNvPicPr>
          <p:nvPr/>
        </p:nvPicPr>
        <p:blipFill rotWithShape="1">
          <a:blip r:embed="rId2">
            <a:extLst>
              <a:ext uri="{28A0092B-C50C-407E-A947-70E740481C1C}">
                <a14:useLocalDpi xmlns:a14="http://schemas.microsoft.com/office/drawing/2010/main" val="0"/>
              </a:ext>
            </a:extLst>
          </a:blip>
          <a:srcRect l="33769" t="26450" r="21770" b="14650"/>
          <a:stretch/>
        </p:blipFill>
        <p:spPr>
          <a:xfrm>
            <a:off x="2461846" y="393894"/>
            <a:ext cx="7624689" cy="5739619"/>
          </a:xfrm>
          <a:prstGeom prst="rect">
            <a:avLst/>
          </a:prstGeom>
        </p:spPr>
      </p:pic>
    </p:spTree>
    <p:extLst>
      <p:ext uri="{BB962C8B-B14F-4D97-AF65-F5344CB8AC3E}">
        <p14:creationId xmlns:p14="http://schemas.microsoft.com/office/powerpoint/2010/main" val="1222558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80BCC-370A-46F5-B535-55B4F48E8725}"/>
              </a:ext>
            </a:extLst>
          </p:cNvPr>
          <p:cNvSpPr>
            <a:spLocks noGrp="1"/>
          </p:cNvSpPr>
          <p:nvPr>
            <p:ph type="title"/>
          </p:nvPr>
        </p:nvSpPr>
        <p:spPr>
          <a:xfrm>
            <a:off x="1484311" y="211016"/>
            <a:ext cx="10018713" cy="956602"/>
          </a:xfrm>
        </p:spPr>
        <p:txBody>
          <a:bodyPr/>
          <a:lstStyle/>
          <a:p>
            <a:r>
              <a:rPr lang="en-IN" b="1" u="sng" dirty="0"/>
              <a:t>Introduction</a:t>
            </a:r>
          </a:p>
        </p:txBody>
      </p:sp>
      <p:sp>
        <p:nvSpPr>
          <p:cNvPr id="3" name="Content Placeholder 2">
            <a:extLst>
              <a:ext uri="{FF2B5EF4-FFF2-40B4-BE49-F238E27FC236}">
                <a16:creationId xmlns:a16="http://schemas.microsoft.com/office/drawing/2014/main" id="{F3A7F5C1-0D15-4AFC-B8D5-BBF6E2FA9896}"/>
              </a:ext>
            </a:extLst>
          </p:cNvPr>
          <p:cNvSpPr>
            <a:spLocks noGrp="1"/>
          </p:cNvSpPr>
          <p:nvPr>
            <p:ph idx="1"/>
          </p:nvPr>
        </p:nvSpPr>
        <p:spPr>
          <a:xfrm>
            <a:off x="1484310" y="1533379"/>
            <a:ext cx="10585770" cy="5113606"/>
          </a:xfrm>
        </p:spPr>
        <p:txBody>
          <a:bodyPr>
            <a:normAutofit/>
          </a:bodyPr>
          <a:lstStyle/>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modelling, Market mix modelling, recommendation systems are some of the machine learning techniques used for achieving the business goals for housing companies. Our problem is related to one such housing company.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US-based housing company named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Surprise Housing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the means of this reports, I will be summarizing and explaining: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SzPts val="1200"/>
              <a:buNone/>
            </a:pPr>
            <a:r>
              <a:rPr lang="en-IN" sz="1800" dirty="0">
                <a:solidFill>
                  <a:srgbClr val="000000"/>
                </a:solidFill>
                <a:effectLst/>
                <a:latin typeface="Times New Roman" panose="02020603050405020304" pitchFamily="18" charset="0"/>
                <a:ea typeface="Calibri" panose="020F0502020204030204" pitchFamily="34" charset="0"/>
              </a:rPr>
              <a:t>         - Which variables are important to predict the price of variable? </a:t>
            </a:r>
          </a:p>
          <a:p>
            <a:pPr marL="0" lvl="0" indent="0">
              <a:buSzPts val="1200"/>
              <a:buNone/>
            </a:pPr>
            <a:r>
              <a:rPr lang="en-IN" sz="1800" dirty="0">
                <a:solidFill>
                  <a:srgbClr val="000000"/>
                </a:solidFill>
                <a:effectLst/>
                <a:latin typeface="Times New Roman" panose="02020603050405020304" pitchFamily="18" charset="0"/>
                <a:ea typeface="Calibri" panose="020F0502020204030204" pitchFamily="34" charset="0"/>
              </a:rPr>
              <a:t>         - How do these variables describe the price of the house? </a:t>
            </a:r>
          </a:p>
          <a:p>
            <a:pPr>
              <a:buFont typeface="Wingdings" panose="05000000000000000000" pitchFamily="2" charset="2"/>
              <a:buChar char="Ø"/>
            </a:pPr>
            <a:endParaRPr lang="en-IN" sz="2000" dirty="0">
              <a:solidFill>
                <a:srgbClr val="000000"/>
              </a:solidFill>
              <a:effectLst/>
              <a:latin typeface="Times New Roman" panose="02020603050405020304" pitchFamily="18" charset="0"/>
              <a:ea typeface="Calibri" panose="020F0502020204030204" pitchFamily="34" charset="0"/>
            </a:endParaRPr>
          </a:p>
          <a:p>
            <a:pPr marL="0" indent="0">
              <a:buNone/>
            </a:pPr>
            <a:endParaRPr lang="en-IN" sz="2000" dirty="0"/>
          </a:p>
        </p:txBody>
      </p:sp>
    </p:spTree>
    <p:extLst>
      <p:ext uri="{BB962C8B-B14F-4D97-AF65-F5344CB8AC3E}">
        <p14:creationId xmlns:p14="http://schemas.microsoft.com/office/powerpoint/2010/main" val="951741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90E72-86C3-452E-8E33-FF7270FE379B}"/>
              </a:ext>
            </a:extLst>
          </p:cNvPr>
          <p:cNvPicPr>
            <a:picLocks noChangeAspect="1"/>
          </p:cNvPicPr>
          <p:nvPr/>
        </p:nvPicPr>
        <p:blipFill rotWithShape="1">
          <a:blip r:embed="rId2">
            <a:extLst>
              <a:ext uri="{28A0092B-C50C-407E-A947-70E740481C1C}">
                <a14:useLocalDpi xmlns:a14="http://schemas.microsoft.com/office/drawing/2010/main" val="0"/>
              </a:ext>
            </a:extLst>
          </a:blip>
          <a:srcRect l="33346" t="26040" r="21539" b="18959"/>
          <a:stretch/>
        </p:blipFill>
        <p:spPr>
          <a:xfrm>
            <a:off x="2461846" y="365760"/>
            <a:ext cx="7962314" cy="5739618"/>
          </a:xfrm>
          <a:prstGeom prst="rect">
            <a:avLst/>
          </a:prstGeom>
        </p:spPr>
      </p:pic>
    </p:spTree>
    <p:extLst>
      <p:ext uri="{BB962C8B-B14F-4D97-AF65-F5344CB8AC3E}">
        <p14:creationId xmlns:p14="http://schemas.microsoft.com/office/powerpoint/2010/main" val="16629837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BF96E-A8EF-4E16-9D32-DACFF4484631}"/>
              </a:ext>
            </a:extLst>
          </p:cNvPr>
          <p:cNvSpPr>
            <a:spLocks noGrp="1"/>
          </p:cNvSpPr>
          <p:nvPr>
            <p:ph type="title"/>
          </p:nvPr>
        </p:nvSpPr>
        <p:spPr>
          <a:xfrm>
            <a:off x="1484311" y="154746"/>
            <a:ext cx="10018713" cy="689316"/>
          </a:xfrm>
        </p:spPr>
        <p:txBody>
          <a:bodyPr>
            <a:normAutofit fontScale="90000"/>
          </a:bodyPr>
          <a:lstStyle/>
          <a:p>
            <a:pPr algn="l"/>
            <a:r>
              <a:rPr lang="en-IN" b="1" u="sng" dirty="0"/>
              <a:t>Findings from EDA</a:t>
            </a:r>
          </a:p>
        </p:txBody>
      </p:sp>
      <p:pic>
        <p:nvPicPr>
          <p:cNvPr id="5" name="Content Placeholder 4">
            <a:extLst>
              <a:ext uri="{FF2B5EF4-FFF2-40B4-BE49-F238E27FC236}">
                <a16:creationId xmlns:a16="http://schemas.microsoft.com/office/drawing/2014/main" id="{B7B6AF50-4A9E-4334-B9EF-6C9E2C00FC6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778" t="23588" r="8663" b="5483"/>
          <a:stretch/>
        </p:blipFill>
        <p:spPr>
          <a:xfrm>
            <a:off x="1688124" y="1041010"/>
            <a:ext cx="8834510" cy="5345722"/>
          </a:xfrm>
        </p:spPr>
      </p:pic>
    </p:spTree>
    <p:extLst>
      <p:ext uri="{BB962C8B-B14F-4D97-AF65-F5344CB8AC3E}">
        <p14:creationId xmlns:p14="http://schemas.microsoft.com/office/powerpoint/2010/main" val="2596957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41B73-49DE-49D1-8737-AB58A3681CB8}"/>
              </a:ext>
            </a:extLst>
          </p:cNvPr>
          <p:cNvPicPr>
            <a:picLocks noChangeAspect="1"/>
          </p:cNvPicPr>
          <p:nvPr/>
        </p:nvPicPr>
        <p:blipFill rotWithShape="1">
          <a:blip r:embed="rId2">
            <a:extLst>
              <a:ext uri="{28A0092B-C50C-407E-A947-70E740481C1C}">
                <a14:useLocalDpi xmlns:a14="http://schemas.microsoft.com/office/drawing/2010/main" val="0"/>
              </a:ext>
            </a:extLst>
          </a:blip>
          <a:srcRect l="15577" t="50438" r="8615" b="37802"/>
          <a:stretch/>
        </p:blipFill>
        <p:spPr>
          <a:xfrm>
            <a:off x="1744393" y="590841"/>
            <a:ext cx="9242474" cy="928469"/>
          </a:xfrm>
          <a:prstGeom prst="rect">
            <a:avLst/>
          </a:prstGeom>
        </p:spPr>
      </p:pic>
      <p:pic>
        <p:nvPicPr>
          <p:cNvPr id="5" name="Picture 4">
            <a:extLst>
              <a:ext uri="{FF2B5EF4-FFF2-40B4-BE49-F238E27FC236}">
                <a16:creationId xmlns:a16="http://schemas.microsoft.com/office/drawing/2014/main" id="{422D28D7-9BAE-4F9C-8506-D0F787AE9A07}"/>
              </a:ext>
            </a:extLst>
          </p:cNvPr>
          <p:cNvPicPr>
            <a:picLocks noChangeAspect="1"/>
          </p:cNvPicPr>
          <p:nvPr/>
        </p:nvPicPr>
        <p:blipFill rotWithShape="1">
          <a:blip r:embed="rId3">
            <a:extLst>
              <a:ext uri="{28A0092B-C50C-407E-A947-70E740481C1C}">
                <a14:useLocalDpi xmlns:a14="http://schemas.microsoft.com/office/drawing/2010/main" val="0"/>
              </a:ext>
            </a:extLst>
          </a:blip>
          <a:srcRect l="16192" t="46949" r="8923" b="35523"/>
          <a:stretch/>
        </p:blipFill>
        <p:spPr>
          <a:xfrm>
            <a:off x="1688122" y="2166424"/>
            <a:ext cx="9129932" cy="1758462"/>
          </a:xfrm>
          <a:prstGeom prst="rect">
            <a:avLst/>
          </a:prstGeom>
        </p:spPr>
      </p:pic>
    </p:spTree>
    <p:extLst>
      <p:ext uri="{BB962C8B-B14F-4D97-AF65-F5344CB8AC3E}">
        <p14:creationId xmlns:p14="http://schemas.microsoft.com/office/powerpoint/2010/main" val="4027528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E3FF6C-2736-4E4A-B520-9AC4DADD4B01}"/>
              </a:ext>
            </a:extLst>
          </p:cNvPr>
          <p:cNvPicPr>
            <a:picLocks noChangeAspect="1"/>
          </p:cNvPicPr>
          <p:nvPr/>
        </p:nvPicPr>
        <p:blipFill rotWithShape="1">
          <a:blip r:embed="rId2"/>
          <a:srcRect l="15231" t="30085" r="8846" b="14220"/>
          <a:stretch/>
        </p:blipFill>
        <p:spPr>
          <a:xfrm>
            <a:off x="2082017" y="450165"/>
            <a:ext cx="9256543" cy="5964703"/>
          </a:xfrm>
          <a:prstGeom prst="rect">
            <a:avLst/>
          </a:prstGeom>
        </p:spPr>
      </p:pic>
    </p:spTree>
    <p:extLst>
      <p:ext uri="{BB962C8B-B14F-4D97-AF65-F5344CB8AC3E}">
        <p14:creationId xmlns:p14="http://schemas.microsoft.com/office/powerpoint/2010/main" val="23238637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2E46-57A5-42AE-AEA9-9D766F752DE1}"/>
              </a:ext>
            </a:extLst>
          </p:cNvPr>
          <p:cNvSpPr>
            <a:spLocks noGrp="1"/>
          </p:cNvSpPr>
          <p:nvPr>
            <p:ph type="title"/>
          </p:nvPr>
        </p:nvSpPr>
        <p:spPr/>
        <p:txBody>
          <a:bodyPr/>
          <a:lstStyle/>
          <a:p>
            <a:r>
              <a:rPr lang="en-IN" b="1" u="sng" dirty="0"/>
              <a:t>Correlations</a:t>
            </a:r>
          </a:p>
        </p:txBody>
      </p:sp>
    </p:spTree>
    <p:extLst>
      <p:ext uri="{BB962C8B-B14F-4D97-AF65-F5344CB8AC3E}">
        <p14:creationId xmlns:p14="http://schemas.microsoft.com/office/powerpoint/2010/main" val="339587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CB556D-7DBE-4FEC-8787-D07147C8F727}"/>
              </a:ext>
            </a:extLst>
          </p:cNvPr>
          <p:cNvPicPr>
            <a:picLocks noChangeAspect="1"/>
          </p:cNvPicPr>
          <p:nvPr/>
        </p:nvPicPr>
        <p:blipFill rotWithShape="1">
          <a:blip r:embed="rId2">
            <a:extLst>
              <a:ext uri="{28A0092B-C50C-407E-A947-70E740481C1C}">
                <a14:useLocalDpi xmlns:a14="http://schemas.microsoft.com/office/drawing/2010/main" val="0"/>
              </a:ext>
            </a:extLst>
          </a:blip>
          <a:srcRect l="39116" t="38969" r="33769" b="15470"/>
          <a:stretch/>
        </p:blipFill>
        <p:spPr>
          <a:xfrm>
            <a:off x="2743201" y="281355"/>
            <a:ext cx="7751298" cy="5795888"/>
          </a:xfrm>
          <a:prstGeom prst="rect">
            <a:avLst/>
          </a:prstGeom>
        </p:spPr>
      </p:pic>
    </p:spTree>
    <p:extLst>
      <p:ext uri="{BB962C8B-B14F-4D97-AF65-F5344CB8AC3E}">
        <p14:creationId xmlns:p14="http://schemas.microsoft.com/office/powerpoint/2010/main" val="58823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364FF6-0678-463B-9E79-FFEC59BAA837}"/>
              </a:ext>
            </a:extLst>
          </p:cNvPr>
          <p:cNvPicPr>
            <a:picLocks noChangeAspect="1"/>
          </p:cNvPicPr>
          <p:nvPr/>
        </p:nvPicPr>
        <p:blipFill rotWithShape="1">
          <a:blip r:embed="rId2">
            <a:extLst>
              <a:ext uri="{28A0092B-C50C-407E-A947-70E740481C1C}">
                <a14:useLocalDpi xmlns:a14="http://schemas.microsoft.com/office/drawing/2010/main" val="0"/>
              </a:ext>
            </a:extLst>
          </a:blip>
          <a:srcRect l="15923" t="32812" r="13577" b="18959"/>
          <a:stretch/>
        </p:blipFill>
        <p:spPr>
          <a:xfrm>
            <a:off x="2349306" y="450167"/>
            <a:ext cx="8595360" cy="5134707"/>
          </a:xfrm>
          <a:prstGeom prst="rect">
            <a:avLst/>
          </a:prstGeom>
        </p:spPr>
      </p:pic>
    </p:spTree>
    <p:extLst>
      <p:ext uri="{BB962C8B-B14F-4D97-AF65-F5344CB8AC3E}">
        <p14:creationId xmlns:p14="http://schemas.microsoft.com/office/powerpoint/2010/main" val="2907739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D4539-3A70-4274-A930-CDF63180A92B}"/>
              </a:ext>
            </a:extLst>
          </p:cNvPr>
          <p:cNvSpPr>
            <a:spLocks noGrp="1"/>
          </p:cNvSpPr>
          <p:nvPr>
            <p:ph type="title"/>
          </p:nvPr>
        </p:nvSpPr>
        <p:spPr>
          <a:xfrm>
            <a:off x="1484311" y="1547446"/>
            <a:ext cx="10018713" cy="2602523"/>
          </a:xfrm>
        </p:spPr>
        <p:txBody>
          <a:bodyPr/>
          <a:lstStyle/>
          <a:p>
            <a:r>
              <a:rPr lang="en-IN" b="1" u="sng" dirty="0"/>
              <a:t>Plotting Outliers</a:t>
            </a:r>
          </a:p>
        </p:txBody>
      </p:sp>
    </p:spTree>
    <p:extLst>
      <p:ext uri="{BB962C8B-B14F-4D97-AF65-F5344CB8AC3E}">
        <p14:creationId xmlns:p14="http://schemas.microsoft.com/office/powerpoint/2010/main" val="1643852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CE4511-7C40-4220-9D6D-4B8C10907338}"/>
              </a:ext>
            </a:extLst>
          </p:cNvPr>
          <p:cNvPicPr>
            <a:picLocks noChangeAspect="1"/>
          </p:cNvPicPr>
          <p:nvPr/>
        </p:nvPicPr>
        <p:blipFill rotWithShape="1">
          <a:blip r:embed="rId2">
            <a:extLst>
              <a:ext uri="{28A0092B-C50C-407E-A947-70E740481C1C}">
                <a14:useLocalDpi xmlns:a14="http://schemas.microsoft.com/office/drawing/2010/main" val="0"/>
              </a:ext>
            </a:extLst>
          </a:blip>
          <a:srcRect l="33461" t="25835" r="21539" b="15060"/>
          <a:stretch/>
        </p:blipFill>
        <p:spPr>
          <a:xfrm>
            <a:off x="2841675" y="267286"/>
            <a:ext cx="7751298" cy="5289451"/>
          </a:xfrm>
          <a:prstGeom prst="rect">
            <a:avLst/>
          </a:prstGeom>
        </p:spPr>
      </p:pic>
    </p:spTree>
    <p:extLst>
      <p:ext uri="{BB962C8B-B14F-4D97-AF65-F5344CB8AC3E}">
        <p14:creationId xmlns:p14="http://schemas.microsoft.com/office/powerpoint/2010/main" val="1791145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75D2F-3112-427F-BC6F-712629EE296A}"/>
              </a:ext>
            </a:extLst>
          </p:cNvPr>
          <p:cNvSpPr>
            <a:spLocks noGrp="1"/>
          </p:cNvSpPr>
          <p:nvPr>
            <p:ph type="title"/>
          </p:nvPr>
        </p:nvSpPr>
        <p:spPr>
          <a:xfrm>
            <a:off x="1484311" y="685800"/>
            <a:ext cx="10018713" cy="4603652"/>
          </a:xfrm>
        </p:spPr>
        <p:txBody>
          <a:bodyPr/>
          <a:lstStyle/>
          <a:p>
            <a:r>
              <a:rPr lang="en-IN" b="1" u="sng" dirty="0"/>
              <a:t>Model Pre-</a:t>
            </a:r>
            <a:r>
              <a:rPr lang="en-IN" b="1" u="sng" dirty="0" err="1"/>
              <a:t>Proecessing</a:t>
            </a:r>
            <a:endParaRPr lang="en-IN" b="1" u="sng" dirty="0"/>
          </a:p>
        </p:txBody>
      </p:sp>
    </p:spTree>
    <p:extLst>
      <p:ext uri="{BB962C8B-B14F-4D97-AF65-F5344CB8AC3E}">
        <p14:creationId xmlns:p14="http://schemas.microsoft.com/office/powerpoint/2010/main" val="4019536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8B7F-0DC5-45DB-89FE-044A132DD248}"/>
              </a:ext>
            </a:extLst>
          </p:cNvPr>
          <p:cNvSpPr>
            <a:spLocks noGrp="1"/>
          </p:cNvSpPr>
          <p:nvPr>
            <p:ph type="title"/>
          </p:nvPr>
        </p:nvSpPr>
        <p:spPr>
          <a:xfrm>
            <a:off x="1484311" y="211016"/>
            <a:ext cx="10018713" cy="855784"/>
          </a:xfrm>
        </p:spPr>
        <p:txBody>
          <a:bodyPr/>
          <a:lstStyle/>
          <a:p>
            <a:r>
              <a:rPr lang="en-IN" b="1" u="sng" dirty="0"/>
              <a:t>Dataset and Features</a:t>
            </a:r>
          </a:p>
        </p:txBody>
      </p:sp>
      <p:sp>
        <p:nvSpPr>
          <p:cNvPr id="3" name="Content Placeholder 2">
            <a:extLst>
              <a:ext uri="{FF2B5EF4-FFF2-40B4-BE49-F238E27FC236}">
                <a16:creationId xmlns:a16="http://schemas.microsoft.com/office/drawing/2014/main" id="{A9F1BB34-D8BE-46CC-AAAF-C9CC41518AA6}"/>
              </a:ext>
            </a:extLst>
          </p:cNvPr>
          <p:cNvSpPr>
            <a:spLocks noGrp="1"/>
          </p:cNvSpPr>
          <p:nvPr>
            <p:ph idx="1"/>
          </p:nvPr>
        </p:nvSpPr>
        <p:spPr>
          <a:xfrm>
            <a:off x="1484310" y="1066801"/>
            <a:ext cx="10018713" cy="2970628"/>
          </a:xfrm>
        </p:spPr>
        <p:txBody>
          <a:bodyPr>
            <a:normAutofit lnSpcReduction="10000"/>
          </a:bodyPr>
          <a:lstStyle/>
          <a:p>
            <a:pPr>
              <a:buFont typeface="Wingdings" panose="05000000000000000000" pitchFamily="2" charset="2"/>
              <a:buChar char="Ø"/>
            </a:pPr>
            <a:r>
              <a:rPr lang="en-IN" sz="2000" b="1" dirty="0">
                <a:latin typeface="Times New Roman" panose="02020603050405020304" pitchFamily="18" charset="0"/>
                <a:ea typeface="Calibri" panose="020F0502020204030204" pitchFamily="34" charset="0"/>
              </a:rPr>
              <a:t>About the datasets</a:t>
            </a:r>
            <a:endParaRPr lang="en-IN" sz="2000" b="1" dirty="0">
              <a:effectLst/>
              <a:latin typeface="Times New Roman" panose="02020603050405020304" pitchFamily="18" charset="0"/>
              <a:ea typeface="Calibri" panose="020F0502020204030204" pitchFamily="34" charset="0"/>
            </a:endParaRPr>
          </a:p>
          <a:p>
            <a:pPr marL="0" indent="0">
              <a:buNone/>
            </a:pPr>
            <a:r>
              <a:rPr lang="en-IN" sz="2000" dirty="0">
                <a:effectLst/>
                <a:latin typeface="Times New Roman" panose="02020603050405020304" pitchFamily="18" charset="0"/>
                <a:ea typeface="Calibri" panose="020F0502020204030204" pitchFamily="34" charset="0"/>
              </a:rPr>
              <a:t>Data was been provided to me by </a:t>
            </a:r>
            <a:r>
              <a:rPr lang="en-IN" sz="2000" dirty="0" err="1">
                <a:effectLst/>
                <a:latin typeface="Times New Roman" panose="02020603050405020304" pitchFamily="18" charset="0"/>
                <a:ea typeface="Calibri" panose="020F0502020204030204" pitchFamily="34" charset="0"/>
              </a:rPr>
              <a:t>FlipRobo</a:t>
            </a:r>
            <a:r>
              <a:rPr lang="en-IN" sz="2000" dirty="0">
                <a:effectLst/>
                <a:latin typeface="Times New Roman" panose="02020603050405020304" pitchFamily="18" charset="0"/>
                <a:ea typeface="Calibri" panose="020F0502020204030204" pitchFamily="34" charset="0"/>
              </a:rPr>
              <a:t> Technologies. Whereas data belongs to a imaginary real estate company Surprise Housing. The data contains </a:t>
            </a:r>
            <a:r>
              <a:rPr lang="en-IN" sz="2000" dirty="0">
                <a:latin typeface="Times New Roman" panose="02020603050405020304" pitchFamily="18" charset="0"/>
                <a:ea typeface="Calibri" panose="020F0502020204030204" pitchFamily="34" charset="0"/>
              </a:rPr>
              <a:t>81</a:t>
            </a:r>
            <a:r>
              <a:rPr lang="en-IN" sz="2000" dirty="0">
                <a:effectLst/>
                <a:latin typeface="Times New Roman" panose="02020603050405020304" pitchFamily="18" charset="0"/>
                <a:ea typeface="Calibri" panose="020F0502020204030204" pitchFamily="34" charset="0"/>
              </a:rPr>
              <a:t> columns and </a:t>
            </a:r>
            <a:r>
              <a:rPr lang="en-IN" sz="2000" dirty="0">
                <a:latin typeface="Times New Roman" panose="02020603050405020304" pitchFamily="18" charset="0"/>
                <a:ea typeface="Calibri" panose="020F0502020204030204" pitchFamily="34" charset="0"/>
              </a:rPr>
              <a:t>1168</a:t>
            </a:r>
            <a:r>
              <a:rPr lang="en-IN" sz="2000" dirty="0">
                <a:effectLst/>
                <a:latin typeface="Times New Roman" panose="02020603050405020304" pitchFamily="18" charset="0"/>
                <a:ea typeface="Calibri" panose="020F0502020204030204" pitchFamily="34" charset="0"/>
              </a:rPr>
              <a:t> entries.</a:t>
            </a:r>
          </a:p>
          <a:p>
            <a:pPr marL="0" indent="0">
              <a:buNone/>
            </a:pPr>
            <a:endParaRPr lang="en-IN" sz="2000" dirty="0">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rPr>
              <a:t> </a:t>
            </a:r>
            <a:r>
              <a:rPr lang="en-IN" sz="2000" b="1" dirty="0">
                <a:effectLst/>
                <a:latin typeface="Times New Roman" panose="02020603050405020304" pitchFamily="18" charset="0"/>
                <a:ea typeface="Calibri" panose="020F0502020204030204" pitchFamily="34" charset="0"/>
              </a:rPr>
              <a:t>Features</a:t>
            </a:r>
          </a:p>
          <a:p>
            <a:pPr marL="0" indent="0">
              <a:buNone/>
            </a:pPr>
            <a:r>
              <a:rPr lang="en-IN" sz="2000" b="1" dirty="0">
                <a:effectLst/>
                <a:latin typeface="Times New Roman" panose="02020603050405020304" pitchFamily="18" charset="0"/>
                <a:ea typeface="Calibri" panose="020F0502020204030204" pitchFamily="34" charset="0"/>
              </a:rPr>
              <a:t>      </a:t>
            </a:r>
          </a:p>
          <a:p>
            <a:pPr marL="0" indent="0">
              <a:buNone/>
            </a:pPr>
            <a:r>
              <a:rPr lang="en-IN" sz="2000" b="1" dirty="0">
                <a:latin typeface="Times New Roman" panose="02020603050405020304" pitchFamily="18" charset="0"/>
                <a:ea typeface="Calibri" panose="020F0502020204030204" pitchFamily="34" charset="0"/>
              </a:rPr>
              <a:t>     </a:t>
            </a:r>
            <a:endParaRPr lang="en-IN" sz="2000" b="1" dirty="0">
              <a:effectLst/>
              <a:latin typeface="Times New Roman" panose="02020603050405020304" pitchFamily="18" charset="0"/>
              <a:ea typeface="Calibri" panose="020F0502020204030204" pitchFamily="34" charset="0"/>
            </a:endParaRPr>
          </a:p>
          <a:p>
            <a:endParaRPr lang="en-IN" sz="2000" b="1" dirty="0"/>
          </a:p>
        </p:txBody>
      </p:sp>
      <p:pic>
        <p:nvPicPr>
          <p:cNvPr id="5" name="Picture 4">
            <a:extLst>
              <a:ext uri="{FF2B5EF4-FFF2-40B4-BE49-F238E27FC236}">
                <a16:creationId xmlns:a16="http://schemas.microsoft.com/office/drawing/2014/main" id="{11C50318-B88F-4C02-881A-EE28E926CC04}"/>
              </a:ext>
            </a:extLst>
          </p:cNvPr>
          <p:cNvPicPr>
            <a:picLocks noChangeAspect="1"/>
          </p:cNvPicPr>
          <p:nvPr/>
        </p:nvPicPr>
        <p:blipFill rotWithShape="1">
          <a:blip r:embed="rId2">
            <a:extLst>
              <a:ext uri="{28A0092B-C50C-407E-A947-70E740481C1C}">
                <a14:useLocalDpi xmlns:a14="http://schemas.microsoft.com/office/drawing/2010/main" val="0"/>
              </a:ext>
            </a:extLst>
          </a:blip>
          <a:srcRect l="15231" t="25835" r="56730" b="38250"/>
          <a:stretch/>
        </p:blipFill>
        <p:spPr>
          <a:xfrm>
            <a:off x="3235568" y="3207433"/>
            <a:ext cx="5289454" cy="3151163"/>
          </a:xfrm>
          <a:prstGeom prst="rect">
            <a:avLst/>
          </a:prstGeom>
        </p:spPr>
      </p:pic>
    </p:spTree>
    <p:extLst>
      <p:ext uri="{BB962C8B-B14F-4D97-AF65-F5344CB8AC3E}">
        <p14:creationId xmlns:p14="http://schemas.microsoft.com/office/powerpoint/2010/main" val="71376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B2551D-ABCA-4C2E-A1B8-B9CB60A9E513}"/>
              </a:ext>
            </a:extLst>
          </p:cNvPr>
          <p:cNvPicPr>
            <a:picLocks noChangeAspect="1"/>
          </p:cNvPicPr>
          <p:nvPr/>
        </p:nvPicPr>
        <p:blipFill rotWithShape="1">
          <a:blip r:embed="rId2">
            <a:extLst>
              <a:ext uri="{28A0092B-C50C-407E-A947-70E740481C1C}">
                <a14:useLocalDpi xmlns:a14="http://schemas.microsoft.com/office/drawing/2010/main" val="0"/>
              </a:ext>
            </a:extLst>
          </a:blip>
          <a:srcRect l="7500" t="31170" r="8962" b="6235"/>
          <a:stretch/>
        </p:blipFill>
        <p:spPr>
          <a:xfrm>
            <a:off x="1744393" y="450166"/>
            <a:ext cx="10185009" cy="4867422"/>
          </a:xfrm>
          <a:prstGeom prst="rect">
            <a:avLst/>
          </a:prstGeom>
        </p:spPr>
      </p:pic>
    </p:spTree>
    <p:extLst>
      <p:ext uri="{BB962C8B-B14F-4D97-AF65-F5344CB8AC3E}">
        <p14:creationId xmlns:p14="http://schemas.microsoft.com/office/powerpoint/2010/main" val="2706701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F4E096-1EB3-4218-8C4B-0EE3ABD0EA02}"/>
              </a:ext>
            </a:extLst>
          </p:cNvPr>
          <p:cNvPicPr>
            <a:picLocks noChangeAspect="1"/>
          </p:cNvPicPr>
          <p:nvPr/>
        </p:nvPicPr>
        <p:blipFill rotWithShape="1">
          <a:blip r:embed="rId2"/>
          <a:srcRect l="7846" t="31359" r="8615" b="9490"/>
          <a:stretch/>
        </p:blipFill>
        <p:spPr>
          <a:xfrm>
            <a:off x="1828800" y="492369"/>
            <a:ext cx="10185010" cy="5219114"/>
          </a:xfrm>
          <a:prstGeom prst="rect">
            <a:avLst/>
          </a:prstGeom>
        </p:spPr>
      </p:pic>
    </p:spTree>
    <p:extLst>
      <p:ext uri="{BB962C8B-B14F-4D97-AF65-F5344CB8AC3E}">
        <p14:creationId xmlns:p14="http://schemas.microsoft.com/office/powerpoint/2010/main" val="34152951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5ECF1B-8797-4714-88CA-8B994CD8D3BB}"/>
              </a:ext>
            </a:extLst>
          </p:cNvPr>
          <p:cNvPicPr>
            <a:picLocks noChangeAspect="1"/>
          </p:cNvPicPr>
          <p:nvPr/>
        </p:nvPicPr>
        <p:blipFill rotWithShape="1">
          <a:blip r:embed="rId2"/>
          <a:srcRect l="7846" t="31180" r="9077" b="40513"/>
          <a:stretch/>
        </p:blipFill>
        <p:spPr>
          <a:xfrm>
            <a:off x="1814732" y="1209821"/>
            <a:ext cx="10128740" cy="3404382"/>
          </a:xfrm>
          <a:prstGeom prst="rect">
            <a:avLst/>
          </a:prstGeom>
        </p:spPr>
      </p:pic>
    </p:spTree>
    <p:extLst>
      <p:ext uri="{BB962C8B-B14F-4D97-AF65-F5344CB8AC3E}">
        <p14:creationId xmlns:p14="http://schemas.microsoft.com/office/powerpoint/2010/main" val="14966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BE29DC-6594-4E58-89A9-68F12EFEE46B}"/>
              </a:ext>
            </a:extLst>
          </p:cNvPr>
          <p:cNvPicPr>
            <a:picLocks noChangeAspect="1"/>
          </p:cNvPicPr>
          <p:nvPr/>
        </p:nvPicPr>
        <p:blipFill rotWithShape="1">
          <a:blip r:embed="rId2"/>
          <a:srcRect l="10268" t="26667" r="8846" b="28410"/>
          <a:stretch/>
        </p:blipFill>
        <p:spPr>
          <a:xfrm>
            <a:off x="1927273" y="348175"/>
            <a:ext cx="9861453" cy="4997548"/>
          </a:xfrm>
          <a:prstGeom prst="rect">
            <a:avLst/>
          </a:prstGeom>
        </p:spPr>
      </p:pic>
    </p:spTree>
    <p:extLst>
      <p:ext uri="{BB962C8B-B14F-4D97-AF65-F5344CB8AC3E}">
        <p14:creationId xmlns:p14="http://schemas.microsoft.com/office/powerpoint/2010/main" val="1153372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8E37F5-A03F-4598-9571-1EDE6FA3819E}"/>
              </a:ext>
            </a:extLst>
          </p:cNvPr>
          <p:cNvPicPr>
            <a:picLocks noChangeAspect="1"/>
          </p:cNvPicPr>
          <p:nvPr/>
        </p:nvPicPr>
        <p:blipFill rotWithShape="1">
          <a:blip r:embed="rId2"/>
          <a:srcRect l="10730" t="31984" r="8732" b="5601"/>
          <a:stretch/>
        </p:blipFill>
        <p:spPr>
          <a:xfrm>
            <a:off x="1786595" y="407962"/>
            <a:ext cx="9819251" cy="5190979"/>
          </a:xfrm>
          <a:prstGeom prst="rect">
            <a:avLst/>
          </a:prstGeom>
        </p:spPr>
      </p:pic>
    </p:spTree>
    <p:extLst>
      <p:ext uri="{BB962C8B-B14F-4D97-AF65-F5344CB8AC3E}">
        <p14:creationId xmlns:p14="http://schemas.microsoft.com/office/powerpoint/2010/main" val="250751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12E6D-2CA9-4B28-9E70-25AF74DA16CC}"/>
              </a:ext>
            </a:extLst>
          </p:cNvPr>
          <p:cNvPicPr>
            <a:picLocks noChangeAspect="1"/>
          </p:cNvPicPr>
          <p:nvPr/>
        </p:nvPicPr>
        <p:blipFill rotWithShape="1">
          <a:blip r:embed="rId2"/>
          <a:srcRect l="10730" t="55800" r="8732" b="21205"/>
          <a:stretch/>
        </p:blipFill>
        <p:spPr>
          <a:xfrm>
            <a:off x="1997611" y="4543864"/>
            <a:ext cx="9819251" cy="1575582"/>
          </a:xfrm>
          <a:prstGeom prst="rect">
            <a:avLst/>
          </a:prstGeom>
        </p:spPr>
      </p:pic>
      <p:pic>
        <p:nvPicPr>
          <p:cNvPr id="3" name="Picture 2">
            <a:extLst>
              <a:ext uri="{FF2B5EF4-FFF2-40B4-BE49-F238E27FC236}">
                <a16:creationId xmlns:a16="http://schemas.microsoft.com/office/drawing/2014/main" id="{6CB5240F-5FE4-4D8B-BCF5-9DE3AC25E7B6}"/>
              </a:ext>
            </a:extLst>
          </p:cNvPr>
          <p:cNvPicPr>
            <a:picLocks noChangeAspect="1"/>
          </p:cNvPicPr>
          <p:nvPr/>
        </p:nvPicPr>
        <p:blipFill rotWithShape="1">
          <a:blip r:embed="rId3"/>
          <a:srcRect l="11309" t="29949" r="8962" b="6051"/>
          <a:stretch/>
        </p:blipFill>
        <p:spPr>
          <a:xfrm>
            <a:off x="1997611" y="119576"/>
            <a:ext cx="9720775" cy="4389120"/>
          </a:xfrm>
          <a:prstGeom prst="rect">
            <a:avLst/>
          </a:prstGeom>
        </p:spPr>
      </p:pic>
    </p:spTree>
    <p:extLst>
      <p:ext uri="{BB962C8B-B14F-4D97-AF65-F5344CB8AC3E}">
        <p14:creationId xmlns:p14="http://schemas.microsoft.com/office/powerpoint/2010/main" val="3797693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33EA-37CC-4EBC-A8F7-04F2B906E735}"/>
              </a:ext>
            </a:extLst>
          </p:cNvPr>
          <p:cNvSpPr>
            <a:spLocks noGrp="1"/>
          </p:cNvSpPr>
          <p:nvPr>
            <p:ph type="title"/>
          </p:nvPr>
        </p:nvSpPr>
        <p:spPr>
          <a:xfrm>
            <a:off x="1484311" y="685800"/>
            <a:ext cx="10018713" cy="5053818"/>
          </a:xfrm>
        </p:spPr>
        <p:txBody>
          <a:bodyPr/>
          <a:lstStyle/>
          <a:p>
            <a:r>
              <a:rPr lang="en-IN" b="1" u="sng" dirty="0"/>
              <a:t>Model Building, Development and Evaluation</a:t>
            </a:r>
          </a:p>
        </p:txBody>
      </p:sp>
    </p:spTree>
    <p:extLst>
      <p:ext uri="{BB962C8B-B14F-4D97-AF65-F5344CB8AC3E}">
        <p14:creationId xmlns:p14="http://schemas.microsoft.com/office/powerpoint/2010/main" val="4013501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FB7B-9131-4116-AC6E-6A51BF555175}"/>
              </a:ext>
            </a:extLst>
          </p:cNvPr>
          <p:cNvSpPr>
            <a:spLocks noGrp="1"/>
          </p:cNvSpPr>
          <p:nvPr>
            <p:ph type="title"/>
          </p:nvPr>
        </p:nvSpPr>
        <p:spPr>
          <a:xfrm>
            <a:off x="1484311" y="168813"/>
            <a:ext cx="10018713" cy="246184"/>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1C3E899-CE18-40BE-BBC2-535CC93DE3A8}"/>
              </a:ext>
            </a:extLst>
          </p:cNvPr>
          <p:cNvSpPr>
            <a:spLocks noGrp="1"/>
          </p:cNvSpPr>
          <p:nvPr>
            <p:ph idx="1"/>
          </p:nvPr>
        </p:nvSpPr>
        <p:spPr>
          <a:xfrm>
            <a:off x="1484310" y="576775"/>
            <a:ext cx="10018713" cy="5866228"/>
          </a:xfrm>
        </p:spPr>
        <p:txBody>
          <a:bodyPr>
            <a:noAutofit/>
          </a:bodyPr>
          <a:lstStyle/>
          <a:p>
            <a:pPr indent="457200">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In this analysis, we have used </a:t>
            </a:r>
            <a:r>
              <a:rPr lang="en-IN" sz="2000" dirty="0">
                <a:latin typeface="Times New Roman" panose="02020603050405020304" pitchFamily="18" charset="0"/>
                <a:ea typeface="Calibri" panose="020F0502020204030204" pitchFamily="34" charset="0"/>
                <a:cs typeface="Times New Roman" panose="02020603050405020304" pitchFamily="18" charset="0"/>
              </a:rPr>
              <a:t> multiple</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algorithms and three ensemble techniques to boost the predictive scores for better results. With the help of this approach, we will be able to successfully predict price of houses.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nSpc>
                <a:spcPct val="107000"/>
              </a:lnSpc>
              <a:spcAft>
                <a:spcPts val="800"/>
              </a:spcAft>
            </a:pP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ALGORITHM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Linear</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Regression                    - L1(Lasso), L2(Ridge) &amp; </a:t>
            </a:r>
            <a:r>
              <a:rPr lang="en-IN" sz="2000" dirty="0" err="1">
                <a:effectLst/>
                <a:latin typeface="Times New Roman" panose="02020603050405020304" pitchFamily="18" charset="0"/>
                <a:ea typeface="Calibri" panose="020F0502020204030204" pitchFamily="34" charset="0"/>
                <a:cs typeface="Times New Roman" panose="02020603050405020304" pitchFamily="18" charset="0"/>
              </a:rPr>
              <a:t>ElasticNet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Regressor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Decision Tree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a:latin typeface="Times New Roman" panose="02020603050405020304" pitchFamily="18" charset="0"/>
                <a:ea typeface="Calibri" panose="020F0502020204030204" pitchFamily="34" charset="0"/>
                <a:cs typeface="Times New Roman" panose="02020603050405020304" pitchFamily="18" charset="0"/>
              </a:rPr>
              <a:t>K-Neighbour 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u="sng" dirty="0">
                <a:effectLst/>
                <a:latin typeface="Times New Roman" panose="02020603050405020304" pitchFamily="18" charset="0"/>
                <a:ea typeface="Calibri" panose="020F0502020204030204" pitchFamily="34" charset="0"/>
                <a:cs typeface="Times New Roman" panose="02020603050405020304" pitchFamily="18" charset="0"/>
              </a:rPr>
              <a:t>ENSEMBLE TECHNIQUE USED:</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Gradient Boosting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AdaBoost </a:t>
            </a:r>
            <a:r>
              <a:rPr lang="en-IN" sz="2000" dirty="0">
                <a:latin typeface="Times New Roman" panose="02020603050405020304" pitchFamily="18" charset="0"/>
                <a:ea typeface="Calibri" panose="020F0502020204030204" pitchFamily="34" charset="0"/>
                <a:cs typeface="Times New Roman" panose="02020603050405020304" pitchFamily="18" charset="0"/>
              </a:rPr>
              <a:t>Regresso</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Random Forest Regressor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r>
              <a:rPr lang="en-IN" sz="2000" dirty="0">
                <a:effectLst/>
                <a:latin typeface="Times New Roman" panose="02020603050405020304" pitchFamily="18" charset="0"/>
                <a:ea typeface="Calibri" panose="020F0502020204030204" pitchFamily="34" charset="0"/>
              </a:rPr>
              <a:t> We ran these algorithms in order to find best fitting model and best accuracy and other different parameters. </a:t>
            </a:r>
            <a:endParaRPr lang="en-IN" sz="2000" dirty="0"/>
          </a:p>
        </p:txBody>
      </p:sp>
    </p:spTree>
    <p:extLst>
      <p:ext uri="{BB962C8B-B14F-4D97-AF65-F5344CB8AC3E}">
        <p14:creationId xmlns:p14="http://schemas.microsoft.com/office/powerpoint/2010/main" val="2153313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D9EEF4-F7DA-49B0-B9F1-92BA075E09A1}"/>
              </a:ext>
            </a:extLst>
          </p:cNvPr>
          <p:cNvPicPr>
            <a:picLocks noChangeAspect="1"/>
          </p:cNvPicPr>
          <p:nvPr/>
        </p:nvPicPr>
        <p:blipFill>
          <a:blip r:embed="rId2"/>
          <a:stretch>
            <a:fillRect/>
          </a:stretch>
        </p:blipFill>
        <p:spPr>
          <a:xfrm>
            <a:off x="2194559" y="1603717"/>
            <a:ext cx="8989255" cy="4318781"/>
          </a:xfrm>
          <a:prstGeom prst="rect">
            <a:avLst/>
          </a:prstGeom>
        </p:spPr>
      </p:pic>
      <p:sp>
        <p:nvSpPr>
          <p:cNvPr id="6" name="Title 5">
            <a:extLst>
              <a:ext uri="{FF2B5EF4-FFF2-40B4-BE49-F238E27FC236}">
                <a16:creationId xmlns:a16="http://schemas.microsoft.com/office/drawing/2014/main" id="{0D61E4F5-E985-47E6-B456-2061A5E43170}"/>
              </a:ext>
            </a:extLst>
          </p:cNvPr>
          <p:cNvSpPr>
            <a:spLocks noGrp="1"/>
          </p:cNvSpPr>
          <p:nvPr>
            <p:ph type="title"/>
          </p:nvPr>
        </p:nvSpPr>
        <p:spPr>
          <a:xfrm>
            <a:off x="1484310" y="225084"/>
            <a:ext cx="5549535" cy="710418"/>
          </a:xfrm>
        </p:spPr>
        <p:txBody>
          <a:bodyPr>
            <a:noAutofit/>
          </a:bodyPr>
          <a:lstStyle/>
          <a:p>
            <a:r>
              <a:rPr lang="en-IN" sz="2400" b="1" u="sng" dirty="0"/>
              <a:t>Scores and Errors for Different Models </a:t>
            </a:r>
          </a:p>
        </p:txBody>
      </p:sp>
    </p:spTree>
    <p:extLst>
      <p:ext uri="{BB962C8B-B14F-4D97-AF65-F5344CB8AC3E}">
        <p14:creationId xmlns:p14="http://schemas.microsoft.com/office/powerpoint/2010/main" val="13860329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511408-6F17-482B-AEB1-FEACC70FD20A}"/>
              </a:ext>
            </a:extLst>
          </p:cNvPr>
          <p:cNvPicPr>
            <a:picLocks noChangeAspect="1"/>
          </p:cNvPicPr>
          <p:nvPr/>
        </p:nvPicPr>
        <p:blipFill>
          <a:blip r:embed="rId2"/>
          <a:stretch>
            <a:fillRect/>
          </a:stretch>
        </p:blipFill>
        <p:spPr>
          <a:xfrm>
            <a:off x="1658342" y="149730"/>
            <a:ext cx="9975640" cy="3029568"/>
          </a:xfrm>
          <a:prstGeom prst="rect">
            <a:avLst/>
          </a:prstGeom>
        </p:spPr>
      </p:pic>
      <p:pic>
        <p:nvPicPr>
          <p:cNvPr id="3" name="Picture 2">
            <a:extLst>
              <a:ext uri="{FF2B5EF4-FFF2-40B4-BE49-F238E27FC236}">
                <a16:creationId xmlns:a16="http://schemas.microsoft.com/office/drawing/2014/main" id="{2C9BF7CD-F225-4FB2-9DFB-675773D22B27}"/>
              </a:ext>
            </a:extLst>
          </p:cNvPr>
          <p:cNvPicPr>
            <a:picLocks noChangeAspect="1"/>
          </p:cNvPicPr>
          <p:nvPr/>
        </p:nvPicPr>
        <p:blipFill>
          <a:blip r:embed="rId3"/>
          <a:stretch>
            <a:fillRect/>
          </a:stretch>
        </p:blipFill>
        <p:spPr>
          <a:xfrm>
            <a:off x="1663031" y="3179298"/>
            <a:ext cx="9970951" cy="3319976"/>
          </a:xfrm>
          <a:prstGeom prst="rect">
            <a:avLst/>
          </a:prstGeom>
        </p:spPr>
      </p:pic>
    </p:spTree>
    <p:extLst>
      <p:ext uri="{BB962C8B-B14F-4D97-AF65-F5344CB8AC3E}">
        <p14:creationId xmlns:p14="http://schemas.microsoft.com/office/powerpoint/2010/main" val="111280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6ACEDB-B00F-46D6-A2B5-3FDEACEE9D99}"/>
              </a:ext>
            </a:extLst>
          </p:cNvPr>
          <p:cNvPicPr>
            <a:picLocks noChangeAspect="1"/>
          </p:cNvPicPr>
          <p:nvPr/>
        </p:nvPicPr>
        <p:blipFill rotWithShape="1">
          <a:blip r:embed="rId2">
            <a:extLst>
              <a:ext uri="{28A0092B-C50C-407E-A947-70E740481C1C}">
                <a14:useLocalDpi xmlns:a14="http://schemas.microsoft.com/office/drawing/2010/main" val="0"/>
              </a:ext>
            </a:extLst>
          </a:blip>
          <a:srcRect l="16730" t="61134" r="55808" b="12597"/>
          <a:stretch/>
        </p:blipFill>
        <p:spPr>
          <a:xfrm>
            <a:off x="2968283" y="351692"/>
            <a:ext cx="5908431" cy="2124222"/>
          </a:xfrm>
          <a:prstGeom prst="rect">
            <a:avLst/>
          </a:prstGeom>
        </p:spPr>
      </p:pic>
      <p:pic>
        <p:nvPicPr>
          <p:cNvPr id="12" name="Picture 11">
            <a:extLst>
              <a:ext uri="{FF2B5EF4-FFF2-40B4-BE49-F238E27FC236}">
                <a16:creationId xmlns:a16="http://schemas.microsoft.com/office/drawing/2014/main" id="{C94D7E63-ECF1-4B3E-9A12-A2EE6C8B9AF6}"/>
              </a:ext>
            </a:extLst>
          </p:cNvPr>
          <p:cNvPicPr>
            <a:picLocks noChangeAspect="1"/>
          </p:cNvPicPr>
          <p:nvPr/>
        </p:nvPicPr>
        <p:blipFill rotWithShape="1">
          <a:blip r:embed="rId3">
            <a:extLst>
              <a:ext uri="{28A0092B-C50C-407E-A947-70E740481C1C}">
                <a14:useLocalDpi xmlns:a14="http://schemas.microsoft.com/office/drawing/2010/main" val="0"/>
              </a:ext>
            </a:extLst>
          </a:blip>
          <a:srcRect l="16615" t="30555" r="55346" b="18344"/>
          <a:stretch/>
        </p:blipFill>
        <p:spPr>
          <a:xfrm>
            <a:off x="2968283" y="2475914"/>
            <a:ext cx="5908431" cy="4030394"/>
          </a:xfrm>
          <a:prstGeom prst="rect">
            <a:avLst/>
          </a:prstGeom>
        </p:spPr>
      </p:pic>
    </p:spTree>
    <p:extLst>
      <p:ext uri="{BB962C8B-B14F-4D97-AF65-F5344CB8AC3E}">
        <p14:creationId xmlns:p14="http://schemas.microsoft.com/office/powerpoint/2010/main" val="1657112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1E1B4-675E-4436-9831-435EA413E774}"/>
              </a:ext>
            </a:extLst>
          </p:cNvPr>
          <p:cNvSpPr>
            <a:spLocks noGrp="1"/>
          </p:cNvSpPr>
          <p:nvPr>
            <p:ph type="title"/>
          </p:nvPr>
        </p:nvSpPr>
        <p:spPr>
          <a:xfrm>
            <a:off x="1484311" y="182881"/>
            <a:ext cx="5099369" cy="633046"/>
          </a:xfrm>
        </p:spPr>
        <p:txBody>
          <a:bodyPr>
            <a:normAutofit/>
          </a:bodyPr>
          <a:lstStyle/>
          <a:p>
            <a:r>
              <a:rPr lang="en-IN" sz="2400" b="1" u="sng" dirty="0"/>
              <a:t>Cross Validation Scores for Models</a:t>
            </a:r>
          </a:p>
        </p:txBody>
      </p:sp>
      <p:pic>
        <p:nvPicPr>
          <p:cNvPr id="3" name="Picture 2">
            <a:extLst>
              <a:ext uri="{FF2B5EF4-FFF2-40B4-BE49-F238E27FC236}">
                <a16:creationId xmlns:a16="http://schemas.microsoft.com/office/drawing/2014/main" id="{30D4C191-3954-4995-A347-C25683DEBD08}"/>
              </a:ext>
            </a:extLst>
          </p:cNvPr>
          <p:cNvPicPr>
            <a:picLocks noChangeAspect="1"/>
          </p:cNvPicPr>
          <p:nvPr/>
        </p:nvPicPr>
        <p:blipFill>
          <a:blip r:embed="rId2"/>
          <a:stretch>
            <a:fillRect/>
          </a:stretch>
        </p:blipFill>
        <p:spPr>
          <a:xfrm>
            <a:off x="1763386" y="1097281"/>
            <a:ext cx="9420430" cy="3868614"/>
          </a:xfrm>
          <a:prstGeom prst="rect">
            <a:avLst/>
          </a:prstGeom>
        </p:spPr>
      </p:pic>
    </p:spTree>
    <p:extLst>
      <p:ext uri="{BB962C8B-B14F-4D97-AF65-F5344CB8AC3E}">
        <p14:creationId xmlns:p14="http://schemas.microsoft.com/office/powerpoint/2010/main" val="1222096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64D4B-672F-4CD4-8E3F-ADEC8F03011A}"/>
              </a:ext>
            </a:extLst>
          </p:cNvPr>
          <p:cNvPicPr>
            <a:picLocks noChangeAspect="1"/>
          </p:cNvPicPr>
          <p:nvPr/>
        </p:nvPicPr>
        <p:blipFill>
          <a:blip r:embed="rId2"/>
          <a:stretch>
            <a:fillRect/>
          </a:stretch>
        </p:blipFill>
        <p:spPr>
          <a:xfrm>
            <a:off x="1769481" y="204354"/>
            <a:ext cx="9864501" cy="3224646"/>
          </a:xfrm>
          <a:prstGeom prst="rect">
            <a:avLst/>
          </a:prstGeom>
        </p:spPr>
      </p:pic>
      <p:pic>
        <p:nvPicPr>
          <p:cNvPr id="3" name="Picture 2">
            <a:extLst>
              <a:ext uri="{FF2B5EF4-FFF2-40B4-BE49-F238E27FC236}">
                <a16:creationId xmlns:a16="http://schemas.microsoft.com/office/drawing/2014/main" id="{DA6EF86E-E255-4659-8801-EFEBC87E60E2}"/>
              </a:ext>
            </a:extLst>
          </p:cNvPr>
          <p:cNvPicPr>
            <a:picLocks noChangeAspect="1"/>
          </p:cNvPicPr>
          <p:nvPr/>
        </p:nvPicPr>
        <p:blipFill>
          <a:blip r:embed="rId3"/>
          <a:stretch>
            <a:fillRect/>
          </a:stretch>
        </p:blipFill>
        <p:spPr>
          <a:xfrm>
            <a:off x="1769481" y="3535836"/>
            <a:ext cx="9751960" cy="2555473"/>
          </a:xfrm>
          <a:prstGeom prst="rect">
            <a:avLst/>
          </a:prstGeom>
        </p:spPr>
      </p:pic>
    </p:spTree>
    <p:extLst>
      <p:ext uri="{BB962C8B-B14F-4D97-AF65-F5344CB8AC3E}">
        <p14:creationId xmlns:p14="http://schemas.microsoft.com/office/powerpoint/2010/main" val="67005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C300-26DB-4499-9537-96B66831EEB6}"/>
              </a:ext>
            </a:extLst>
          </p:cNvPr>
          <p:cNvSpPr>
            <a:spLocks noGrp="1"/>
          </p:cNvSpPr>
          <p:nvPr>
            <p:ph type="title"/>
          </p:nvPr>
        </p:nvSpPr>
        <p:spPr>
          <a:xfrm>
            <a:off x="1484311" y="685800"/>
            <a:ext cx="10018713" cy="5363308"/>
          </a:xfrm>
        </p:spPr>
        <p:txBody>
          <a:bodyPr/>
          <a:lstStyle/>
          <a:p>
            <a:r>
              <a:rPr lang="en-IN" b="1" u="sng" dirty="0"/>
              <a:t>Summary Of Result of Best-fitted Model</a:t>
            </a:r>
          </a:p>
        </p:txBody>
      </p:sp>
    </p:spTree>
    <p:extLst>
      <p:ext uri="{BB962C8B-B14F-4D97-AF65-F5344CB8AC3E}">
        <p14:creationId xmlns:p14="http://schemas.microsoft.com/office/powerpoint/2010/main" val="1107119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7D332E-AD7F-42D5-B682-274864B12632}"/>
              </a:ext>
            </a:extLst>
          </p:cNvPr>
          <p:cNvPicPr>
            <a:picLocks noChangeAspect="1"/>
          </p:cNvPicPr>
          <p:nvPr/>
        </p:nvPicPr>
        <p:blipFill>
          <a:blip r:embed="rId2"/>
          <a:stretch>
            <a:fillRect/>
          </a:stretch>
        </p:blipFill>
        <p:spPr>
          <a:xfrm>
            <a:off x="1938751" y="423798"/>
            <a:ext cx="9526418" cy="5414293"/>
          </a:xfrm>
          <a:prstGeom prst="rect">
            <a:avLst/>
          </a:prstGeom>
        </p:spPr>
      </p:pic>
    </p:spTree>
    <p:extLst>
      <p:ext uri="{BB962C8B-B14F-4D97-AF65-F5344CB8AC3E}">
        <p14:creationId xmlns:p14="http://schemas.microsoft.com/office/powerpoint/2010/main" val="2519572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5E5A4-ED8D-48B1-81FE-FBC4677BBB26}"/>
              </a:ext>
            </a:extLst>
          </p:cNvPr>
          <p:cNvPicPr>
            <a:picLocks noChangeAspect="1"/>
          </p:cNvPicPr>
          <p:nvPr/>
        </p:nvPicPr>
        <p:blipFill rotWithShape="1">
          <a:blip r:embed="rId2"/>
          <a:srcRect l="7579" r="8858"/>
          <a:stretch/>
        </p:blipFill>
        <p:spPr>
          <a:xfrm>
            <a:off x="2579076" y="490663"/>
            <a:ext cx="8013895" cy="2938337"/>
          </a:xfrm>
          <a:prstGeom prst="rect">
            <a:avLst/>
          </a:prstGeom>
        </p:spPr>
      </p:pic>
    </p:spTree>
    <p:extLst>
      <p:ext uri="{BB962C8B-B14F-4D97-AF65-F5344CB8AC3E}">
        <p14:creationId xmlns:p14="http://schemas.microsoft.com/office/powerpoint/2010/main" val="1456283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95CE30-63DE-413E-9677-BAE81202D48C}"/>
              </a:ext>
            </a:extLst>
          </p:cNvPr>
          <p:cNvPicPr>
            <a:picLocks noChangeAspect="1"/>
          </p:cNvPicPr>
          <p:nvPr/>
        </p:nvPicPr>
        <p:blipFill rotWithShape="1">
          <a:blip r:embed="rId2">
            <a:extLst>
              <a:ext uri="{28A0092B-C50C-407E-A947-70E740481C1C}">
                <a14:useLocalDpi xmlns:a14="http://schemas.microsoft.com/office/drawing/2010/main" val="0"/>
              </a:ext>
            </a:extLst>
          </a:blip>
          <a:srcRect l="16961" t="33223" r="50000" b="28400"/>
          <a:stretch/>
        </p:blipFill>
        <p:spPr>
          <a:xfrm>
            <a:off x="2813538" y="798341"/>
            <a:ext cx="6977576" cy="4828736"/>
          </a:xfrm>
          <a:prstGeom prst="rect">
            <a:avLst/>
          </a:prstGeom>
        </p:spPr>
      </p:pic>
    </p:spTree>
    <p:extLst>
      <p:ext uri="{BB962C8B-B14F-4D97-AF65-F5344CB8AC3E}">
        <p14:creationId xmlns:p14="http://schemas.microsoft.com/office/powerpoint/2010/main" val="3731629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9C4F1-160F-4684-9948-3624ED6CAD51}"/>
              </a:ext>
            </a:extLst>
          </p:cNvPr>
          <p:cNvSpPr>
            <a:spLocks noGrp="1"/>
          </p:cNvSpPr>
          <p:nvPr>
            <p:ph type="title"/>
          </p:nvPr>
        </p:nvSpPr>
        <p:spPr>
          <a:xfrm>
            <a:off x="1484312" y="182881"/>
            <a:ext cx="5366654" cy="844062"/>
          </a:xfrm>
        </p:spPr>
        <p:txBody>
          <a:bodyPr>
            <a:normAutofit/>
          </a:bodyPr>
          <a:lstStyle/>
          <a:p>
            <a:r>
              <a:rPr lang="en-IN" sz="2000" b="1" u="sng" dirty="0">
                <a:latin typeface="Times New Roman" panose="02020603050405020304" pitchFamily="18" charset="0"/>
                <a:cs typeface="Times New Roman" panose="02020603050405020304" pitchFamily="18" charset="0"/>
              </a:rPr>
              <a:t>Saving The Model and then Loading it for future use</a:t>
            </a:r>
          </a:p>
        </p:txBody>
      </p:sp>
      <p:pic>
        <p:nvPicPr>
          <p:cNvPr id="5" name="Picture 4">
            <a:extLst>
              <a:ext uri="{FF2B5EF4-FFF2-40B4-BE49-F238E27FC236}">
                <a16:creationId xmlns:a16="http://schemas.microsoft.com/office/drawing/2014/main" id="{357B2AE1-8CB4-4B88-8246-6143F6C0F6BA}"/>
              </a:ext>
            </a:extLst>
          </p:cNvPr>
          <p:cNvPicPr>
            <a:picLocks noChangeAspect="1"/>
          </p:cNvPicPr>
          <p:nvPr/>
        </p:nvPicPr>
        <p:blipFill rotWithShape="1">
          <a:blip r:embed="rId2">
            <a:extLst>
              <a:ext uri="{28A0092B-C50C-407E-A947-70E740481C1C}">
                <a14:useLocalDpi xmlns:a14="http://schemas.microsoft.com/office/drawing/2010/main" val="0"/>
              </a:ext>
            </a:extLst>
          </a:blip>
          <a:srcRect l="7271" t="46152" r="8730" b="38045"/>
          <a:stretch/>
        </p:blipFill>
        <p:spPr>
          <a:xfrm>
            <a:off x="1484312" y="1026943"/>
            <a:ext cx="10241281" cy="1083212"/>
          </a:xfrm>
          <a:prstGeom prst="rect">
            <a:avLst/>
          </a:prstGeom>
        </p:spPr>
      </p:pic>
      <p:pic>
        <p:nvPicPr>
          <p:cNvPr id="7" name="Picture 6">
            <a:extLst>
              <a:ext uri="{FF2B5EF4-FFF2-40B4-BE49-F238E27FC236}">
                <a16:creationId xmlns:a16="http://schemas.microsoft.com/office/drawing/2014/main" id="{DD5C2701-F215-4FB4-9916-5DE9A6BDA8D4}"/>
              </a:ext>
            </a:extLst>
          </p:cNvPr>
          <p:cNvPicPr>
            <a:picLocks noChangeAspect="1"/>
          </p:cNvPicPr>
          <p:nvPr/>
        </p:nvPicPr>
        <p:blipFill rotWithShape="1">
          <a:blip r:embed="rId3">
            <a:extLst>
              <a:ext uri="{28A0092B-C50C-407E-A947-70E740481C1C}">
                <a14:useLocalDpi xmlns:a14="http://schemas.microsoft.com/office/drawing/2010/main" val="0"/>
              </a:ext>
            </a:extLst>
          </a:blip>
          <a:srcRect l="7885" t="24467" r="8923" b="9039"/>
          <a:stretch/>
        </p:blipFill>
        <p:spPr>
          <a:xfrm>
            <a:off x="1582787" y="2300068"/>
            <a:ext cx="10142806" cy="4100732"/>
          </a:xfrm>
          <a:prstGeom prst="rect">
            <a:avLst/>
          </a:prstGeom>
        </p:spPr>
      </p:pic>
    </p:spTree>
    <p:extLst>
      <p:ext uri="{BB962C8B-B14F-4D97-AF65-F5344CB8AC3E}">
        <p14:creationId xmlns:p14="http://schemas.microsoft.com/office/powerpoint/2010/main" val="1037164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9C1749-630A-4B3E-B9B8-92AF0A680B5C}"/>
              </a:ext>
            </a:extLst>
          </p:cNvPr>
          <p:cNvPicPr>
            <a:picLocks noChangeAspect="1"/>
          </p:cNvPicPr>
          <p:nvPr/>
        </p:nvPicPr>
        <p:blipFill rotWithShape="1">
          <a:blip r:embed="rId2">
            <a:extLst>
              <a:ext uri="{28A0092B-C50C-407E-A947-70E740481C1C}">
                <a14:useLocalDpi xmlns:a14="http://schemas.microsoft.com/office/drawing/2010/main" val="0"/>
              </a:ext>
            </a:extLst>
          </a:blip>
          <a:srcRect l="15923" t="23782" r="54423" b="12392"/>
          <a:stretch/>
        </p:blipFill>
        <p:spPr>
          <a:xfrm>
            <a:off x="2658795" y="478301"/>
            <a:ext cx="6752491" cy="5697416"/>
          </a:xfrm>
          <a:prstGeom prst="rect">
            <a:avLst/>
          </a:prstGeom>
        </p:spPr>
      </p:pic>
    </p:spTree>
    <p:extLst>
      <p:ext uri="{BB962C8B-B14F-4D97-AF65-F5344CB8AC3E}">
        <p14:creationId xmlns:p14="http://schemas.microsoft.com/office/powerpoint/2010/main" val="5581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4123-3C0A-4248-B604-42AC84B585B1}"/>
              </a:ext>
            </a:extLst>
          </p:cNvPr>
          <p:cNvSpPr>
            <a:spLocks noGrp="1"/>
          </p:cNvSpPr>
          <p:nvPr>
            <p:ph type="title"/>
          </p:nvPr>
        </p:nvSpPr>
        <p:spPr>
          <a:xfrm>
            <a:off x="1484311" y="154746"/>
            <a:ext cx="10018713" cy="703383"/>
          </a:xfrm>
        </p:spPr>
        <p:txBody>
          <a:bodyPr/>
          <a:lstStyle/>
          <a:p>
            <a:r>
              <a:rPr lang="en-IN" b="1" u="sng" dirty="0"/>
              <a:t>Data Pre-Processing &amp; Cleansing</a:t>
            </a:r>
          </a:p>
        </p:txBody>
      </p:sp>
      <p:sp>
        <p:nvSpPr>
          <p:cNvPr id="3" name="Content Placeholder 2">
            <a:extLst>
              <a:ext uri="{FF2B5EF4-FFF2-40B4-BE49-F238E27FC236}">
                <a16:creationId xmlns:a16="http://schemas.microsoft.com/office/drawing/2014/main" id="{D630626F-C2EA-4D74-BB1F-B734F5315E80}"/>
              </a:ext>
            </a:extLst>
          </p:cNvPr>
          <p:cNvSpPr>
            <a:spLocks noGrp="1"/>
          </p:cNvSpPr>
          <p:nvPr>
            <p:ph idx="1"/>
          </p:nvPr>
        </p:nvSpPr>
        <p:spPr>
          <a:xfrm>
            <a:off x="1484310" y="1041009"/>
            <a:ext cx="10018713" cy="5486400"/>
          </a:xfrm>
        </p:spPr>
        <p:txBody>
          <a:bodyPr/>
          <a:lstStyle/>
          <a:p>
            <a:pPr lvl="0">
              <a:lnSpc>
                <a:spcPct val="107000"/>
              </a:lnSpc>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For keeping the only the useful data we used feature engineering. We removed the data if unnecessary by qualifying them on certain conditions like their uniqueness, their correlation with target variable and the no of outliers present in that particular variable.</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then tried the change the data into the form they belong to either by changing their type or by bifurcating the complex variables.</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tried to treat the outliers and skewness present in the data.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buFont typeface="Wingdings" panose="05000000000000000000" pitchFamily="2" charset="2"/>
              <a:buChar char="Ø"/>
            </a:pP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We also scaled the data so that the data is standardized.</a:t>
            </a: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lvl="0">
              <a:lnSpc>
                <a:spcPct val="107000"/>
              </a:lnSpc>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8373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DCE181-74D3-4F04-9EB5-3F0669754615}"/>
              </a:ext>
            </a:extLst>
          </p:cNvPr>
          <p:cNvPicPr>
            <a:picLocks noChangeAspect="1"/>
          </p:cNvPicPr>
          <p:nvPr/>
        </p:nvPicPr>
        <p:blipFill rotWithShape="1">
          <a:blip r:embed="rId2">
            <a:extLst>
              <a:ext uri="{28A0092B-C50C-407E-A947-70E740481C1C}">
                <a14:useLocalDpi xmlns:a14="http://schemas.microsoft.com/office/drawing/2010/main" val="0"/>
              </a:ext>
            </a:extLst>
          </a:blip>
          <a:srcRect l="10963" t="30760" r="8846" b="54874"/>
          <a:stretch/>
        </p:blipFill>
        <p:spPr>
          <a:xfrm>
            <a:off x="1828799" y="337624"/>
            <a:ext cx="9777047" cy="1209822"/>
          </a:xfrm>
          <a:prstGeom prst="rect">
            <a:avLst/>
          </a:prstGeom>
        </p:spPr>
      </p:pic>
      <p:pic>
        <p:nvPicPr>
          <p:cNvPr id="7" name="Picture 6">
            <a:extLst>
              <a:ext uri="{FF2B5EF4-FFF2-40B4-BE49-F238E27FC236}">
                <a16:creationId xmlns:a16="http://schemas.microsoft.com/office/drawing/2014/main" id="{04BAFA30-E825-4F98-AA74-64AB56028D66}"/>
              </a:ext>
            </a:extLst>
          </p:cNvPr>
          <p:cNvPicPr>
            <a:picLocks noChangeAspect="1"/>
          </p:cNvPicPr>
          <p:nvPr/>
        </p:nvPicPr>
        <p:blipFill rotWithShape="1">
          <a:blip r:embed="rId3">
            <a:extLst>
              <a:ext uri="{28A0092B-C50C-407E-A947-70E740481C1C}">
                <a14:useLocalDpi xmlns:a14="http://schemas.microsoft.com/office/drawing/2010/main" val="0"/>
              </a:ext>
            </a:extLst>
          </a:blip>
          <a:srcRect l="7962" t="30965" r="9077" b="35172"/>
          <a:stretch/>
        </p:blipFill>
        <p:spPr>
          <a:xfrm>
            <a:off x="1828799" y="1871003"/>
            <a:ext cx="9777047" cy="2546252"/>
          </a:xfrm>
          <a:prstGeom prst="rect">
            <a:avLst/>
          </a:prstGeom>
        </p:spPr>
      </p:pic>
      <p:pic>
        <p:nvPicPr>
          <p:cNvPr id="9" name="Picture 8">
            <a:extLst>
              <a:ext uri="{FF2B5EF4-FFF2-40B4-BE49-F238E27FC236}">
                <a16:creationId xmlns:a16="http://schemas.microsoft.com/office/drawing/2014/main" id="{8F45FD68-BFD2-47F7-A419-E071C67794A7}"/>
              </a:ext>
            </a:extLst>
          </p:cNvPr>
          <p:cNvPicPr>
            <a:picLocks noChangeAspect="1"/>
          </p:cNvPicPr>
          <p:nvPr/>
        </p:nvPicPr>
        <p:blipFill rotWithShape="1">
          <a:blip r:embed="rId4">
            <a:extLst>
              <a:ext uri="{28A0092B-C50C-407E-A947-70E740481C1C}">
                <a14:useLocalDpi xmlns:a14="http://schemas.microsoft.com/office/drawing/2010/main" val="0"/>
              </a:ext>
            </a:extLst>
          </a:blip>
          <a:srcRect l="7500" t="32607" r="9193" b="50000"/>
          <a:stretch/>
        </p:blipFill>
        <p:spPr>
          <a:xfrm>
            <a:off x="1828799" y="4740812"/>
            <a:ext cx="9777047" cy="1192237"/>
          </a:xfrm>
          <a:prstGeom prst="rect">
            <a:avLst/>
          </a:prstGeom>
        </p:spPr>
      </p:pic>
    </p:spTree>
    <p:extLst>
      <p:ext uri="{BB962C8B-B14F-4D97-AF65-F5344CB8AC3E}">
        <p14:creationId xmlns:p14="http://schemas.microsoft.com/office/powerpoint/2010/main" val="1794531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29B1B-2CA7-4A80-B8FB-284F3FC9BF52}"/>
              </a:ext>
            </a:extLst>
          </p:cNvPr>
          <p:cNvPicPr>
            <a:picLocks noChangeAspect="1"/>
          </p:cNvPicPr>
          <p:nvPr/>
        </p:nvPicPr>
        <p:blipFill rotWithShape="1">
          <a:blip r:embed="rId2">
            <a:extLst>
              <a:ext uri="{28A0092B-C50C-407E-A947-70E740481C1C}">
                <a14:useLocalDpi xmlns:a14="http://schemas.microsoft.com/office/drawing/2010/main" val="0"/>
              </a:ext>
            </a:extLst>
          </a:blip>
          <a:srcRect l="7616" t="26655" r="9077" b="14239"/>
          <a:stretch/>
        </p:blipFill>
        <p:spPr>
          <a:xfrm>
            <a:off x="1631853" y="309490"/>
            <a:ext cx="10156874" cy="5261316"/>
          </a:xfrm>
          <a:prstGeom prst="rect">
            <a:avLst/>
          </a:prstGeom>
        </p:spPr>
      </p:pic>
    </p:spTree>
    <p:extLst>
      <p:ext uri="{BB962C8B-B14F-4D97-AF65-F5344CB8AC3E}">
        <p14:creationId xmlns:p14="http://schemas.microsoft.com/office/powerpoint/2010/main" val="2109070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67B90-D293-4AD1-87A2-99A039A182BD}"/>
              </a:ext>
            </a:extLst>
          </p:cNvPr>
          <p:cNvPicPr>
            <a:picLocks noChangeAspect="1"/>
          </p:cNvPicPr>
          <p:nvPr/>
        </p:nvPicPr>
        <p:blipFill rotWithShape="1">
          <a:blip r:embed="rId2">
            <a:extLst>
              <a:ext uri="{28A0092B-C50C-407E-A947-70E740481C1C}">
                <a14:useLocalDpi xmlns:a14="http://schemas.microsoft.com/office/drawing/2010/main" val="0"/>
              </a:ext>
            </a:extLst>
          </a:blip>
          <a:srcRect l="7730" t="25014" r="8731" b="45639"/>
          <a:stretch/>
        </p:blipFill>
        <p:spPr>
          <a:xfrm>
            <a:off x="1786596" y="267286"/>
            <a:ext cx="10185011" cy="2194560"/>
          </a:xfrm>
          <a:prstGeom prst="rect">
            <a:avLst/>
          </a:prstGeom>
        </p:spPr>
      </p:pic>
      <p:pic>
        <p:nvPicPr>
          <p:cNvPr id="7" name="Picture 6">
            <a:extLst>
              <a:ext uri="{FF2B5EF4-FFF2-40B4-BE49-F238E27FC236}">
                <a16:creationId xmlns:a16="http://schemas.microsoft.com/office/drawing/2014/main" id="{E4782209-35E3-4EAC-9FC4-E1967F4A1705}"/>
              </a:ext>
            </a:extLst>
          </p:cNvPr>
          <p:cNvPicPr>
            <a:picLocks noChangeAspect="1"/>
          </p:cNvPicPr>
          <p:nvPr/>
        </p:nvPicPr>
        <p:blipFill rotWithShape="1">
          <a:blip r:embed="rId3">
            <a:extLst>
              <a:ext uri="{28A0092B-C50C-407E-A947-70E740481C1C}">
                <a14:useLocalDpi xmlns:a14="http://schemas.microsoft.com/office/drawing/2010/main" val="0"/>
              </a:ext>
            </a:extLst>
          </a:blip>
          <a:srcRect l="7500" t="24807" r="8962" b="50001"/>
          <a:stretch/>
        </p:blipFill>
        <p:spPr>
          <a:xfrm>
            <a:off x="1786595" y="3207434"/>
            <a:ext cx="10185011" cy="2194560"/>
          </a:xfrm>
          <a:prstGeom prst="rect">
            <a:avLst/>
          </a:prstGeom>
        </p:spPr>
      </p:pic>
    </p:spTree>
    <p:extLst>
      <p:ext uri="{BB962C8B-B14F-4D97-AF65-F5344CB8AC3E}">
        <p14:creationId xmlns:p14="http://schemas.microsoft.com/office/powerpoint/2010/main" val="11550784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688</TotalTime>
  <Words>524</Words>
  <Application>Microsoft Office PowerPoint</Application>
  <PresentationFormat>Widescreen</PresentationFormat>
  <Paragraphs>43</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Corbel</vt:lpstr>
      <vt:lpstr>Times New Roman</vt:lpstr>
      <vt:lpstr>Wingdings</vt:lpstr>
      <vt:lpstr>Parallax</vt:lpstr>
      <vt:lpstr>Micro Credit Defaulter Analysis  </vt:lpstr>
      <vt:lpstr>Introduction</vt:lpstr>
      <vt:lpstr>Dataset and Features</vt:lpstr>
      <vt:lpstr>PowerPoint Presentation</vt:lpstr>
      <vt:lpstr>PowerPoint Presentation</vt:lpstr>
      <vt:lpstr>Data Pre-Processing &amp; Cleansing</vt:lpstr>
      <vt:lpstr>PowerPoint Presentation</vt:lpstr>
      <vt:lpstr>PowerPoint Presentation</vt:lpstr>
      <vt:lpstr>PowerPoint Presentation</vt:lpstr>
      <vt:lpstr>PowerPoint Presentation</vt:lpstr>
      <vt:lpstr>PowerPoint Presentation</vt:lpstr>
      <vt:lpstr>Data Analysis &amp;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Findings from EDA</vt:lpstr>
      <vt:lpstr>PowerPoint Presentation</vt:lpstr>
      <vt:lpstr>PowerPoint Presentation</vt:lpstr>
      <vt:lpstr>Correlations</vt:lpstr>
      <vt:lpstr>PowerPoint Presentation</vt:lpstr>
      <vt:lpstr>PowerPoint Presentation</vt:lpstr>
      <vt:lpstr>Plotting Outliers</vt:lpstr>
      <vt:lpstr>PowerPoint Presentation</vt:lpstr>
      <vt:lpstr>Model Pre-Proecessing</vt:lpstr>
      <vt:lpstr>PowerPoint Presentation</vt:lpstr>
      <vt:lpstr>PowerPoint Presentation</vt:lpstr>
      <vt:lpstr>PowerPoint Presentation</vt:lpstr>
      <vt:lpstr>PowerPoint Presentation</vt:lpstr>
      <vt:lpstr>PowerPoint Presentation</vt:lpstr>
      <vt:lpstr>PowerPoint Presentation</vt:lpstr>
      <vt:lpstr>Model Building, Development and Evaluation</vt:lpstr>
      <vt:lpstr>PowerPoint Presentation</vt:lpstr>
      <vt:lpstr>Scores and Errors for Different Models </vt:lpstr>
      <vt:lpstr>PowerPoint Presentation</vt:lpstr>
      <vt:lpstr>Cross Validation Scores for Models</vt:lpstr>
      <vt:lpstr>PowerPoint Presentation</vt:lpstr>
      <vt:lpstr>Summary Of Result of Best-fitted Model</vt:lpstr>
      <vt:lpstr>PowerPoint Presentation</vt:lpstr>
      <vt:lpstr>PowerPoint Presentation</vt:lpstr>
      <vt:lpstr>PowerPoint Presentation</vt:lpstr>
      <vt:lpstr>Saving The Model and then Loading it for future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 Credit Defaulter Analysis</dc:title>
  <dc:creator>Naman Sharma</dc:creator>
  <cp:lastModifiedBy>Naman Sharma</cp:lastModifiedBy>
  <cp:revision>26</cp:revision>
  <dcterms:created xsi:type="dcterms:W3CDTF">2021-03-23T12:32:36Z</dcterms:created>
  <dcterms:modified xsi:type="dcterms:W3CDTF">2021-06-10T10:37:27Z</dcterms:modified>
</cp:coreProperties>
</file>